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35"/>
  </p:notesMasterIdLst>
  <p:handoutMasterIdLst>
    <p:handoutMasterId r:id="rId36"/>
  </p:handoutMasterIdLst>
  <p:sldIdLst>
    <p:sldId id="277" r:id="rId5"/>
    <p:sldId id="257" r:id="rId6"/>
    <p:sldId id="260" r:id="rId7"/>
    <p:sldId id="525" r:id="rId8"/>
    <p:sldId id="287" r:id="rId9"/>
    <p:sldId id="494" r:id="rId10"/>
    <p:sldId id="522" r:id="rId11"/>
    <p:sldId id="524" r:id="rId12"/>
    <p:sldId id="521" r:id="rId13"/>
    <p:sldId id="399" r:id="rId14"/>
    <p:sldId id="498" r:id="rId15"/>
    <p:sldId id="500" r:id="rId16"/>
    <p:sldId id="501" r:id="rId17"/>
    <p:sldId id="503" r:id="rId18"/>
    <p:sldId id="505" r:id="rId19"/>
    <p:sldId id="507" r:id="rId20"/>
    <p:sldId id="516" r:id="rId21"/>
    <p:sldId id="518" r:id="rId22"/>
    <p:sldId id="517" r:id="rId23"/>
    <p:sldId id="520" r:id="rId24"/>
    <p:sldId id="506" r:id="rId25"/>
    <p:sldId id="504" r:id="rId26"/>
    <p:sldId id="508" r:id="rId27"/>
    <p:sldId id="509" r:id="rId28"/>
    <p:sldId id="513" r:id="rId29"/>
    <p:sldId id="512" r:id="rId30"/>
    <p:sldId id="515" r:id="rId31"/>
    <p:sldId id="511" r:id="rId32"/>
    <p:sldId id="286" r:id="rId33"/>
    <p:sldId id="265"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260"/>
            <p14:sldId id="525"/>
            <p14:sldId id="287"/>
            <p14:sldId id="494"/>
            <p14:sldId id="522"/>
            <p14:sldId id="524"/>
            <p14:sldId id="521"/>
            <p14:sldId id="399"/>
            <p14:sldId id="498"/>
            <p14:sldId id="500"/>
            <p14:sldId id="501"/>
            <p14:sldId id="503"/>
            <p14:sldId id="505"/>
            <p14:sldId id="507"/>
            <p14:sldId id="516"/>
            <p14:sldId id="518"/>
            <p14:sldId id="517"/>
            <p14:sldId id="520"/>
            <p14:sldId id="506"/>
            <p14:sldId id="504"/>
            <p14:sldId id="508"/>
            <p14:sldId id="509"/>
            <p14:sldId id="513"/>
            <p14:sldId id="512"/>
            <p14:sldId id="515"/>
            <p14:sldId id="511"/>
            <p14:sldId id="286"/>
            <p14:sldId id="265"/>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astogi-Kelly, Vandana (DESE)" initials="R(" lastIdx="2" clrIdx="6">
    <p:extLst>
      <p:ext uri="{19B8F6BF-5375-455C-9EA6-DF929625EA0E}">
        <p15:presenceInfo xmlns:p15="http://schemas.microsoft.com/office/powerpoint/2012/main" userId="S::vandana.r.rastogi-kelly@mass.gov::04ea3925-efd3-4cb6-91ff-2bb834262727" providerId="AD"/>
      </p:ext>
    </p:extLst>
  </p:cmAuthor>
  <p:cmAuthor id="1" name="Marchese, Nina (DESE)" initials="M(" lastIdx="8" clrIdx="0">
    <p:extLst>
      <p:ext uri="{19B8F6BF-5375-455C-9EA6-DF929625EA0E}">
        <p15:presenceInfo xmlns:p15="http://schemas.microsoft.com/office/powerpoint/2012/main" userId="S::nina.m.marchese@mass.gov::c064ef28-27b3-4c11-bd04-f9be75850966" providerId="AD"/>
      </p:ext>
    </p:extLst>
  </p:cmAuthor>
  <p:cmAuthor id="8" name="Camacho, Jamie L. (DESE)" initials="C(" lastIdx="1" clrIdx="7">
    <p:extLst>
      <p:ext uri="{19B8F6BF-5375-455C-9EA6-DF929625EA0E}">
        <p15:presenceInfo xmlns:p15="http://schemas.microsoft.com/office/powerpoint/2012/main" userId="S::jamie.l.camacho@mass.gov::21f49f1e-e593-4860-b32e-bdd5656b5338" providerId="AD"/>
      </p:ext>
    </p:extLst>
  </p:cmAuthor>
  <p:cmAuthor id="2" name="Cote, Andrea (DESE)" initials="C(" lastIdx="2" clrIdx="1">
    <p:extLst>
      <p:ext uri="{19B8F6BF-5375-455C-9EA6-DF929625EA0E}">
        <p15:presenceInfo xmlns:p15="http://schemas.microsoft.com/office/powerpoint/2012/main" userId="S::andrea.j.cote@mass.gov::2daef489-b5e8-4fe6-8a49-16de58dc3def" providerId="AD"/>
      </p:ext>
    </p:extLst>
  </p:cmAuthor>
  <p:cmAuthor id="9" name="April.Rist" initials="Ap" lastIdx="1" clrIdx="8">
    <p:extLst>
      <p:ext uri="{19B8F6BF-5375-455C-9EA6-DF929625EA0E}">
        <p15:presenceInfo xmlns:p15="http://schemas.microsoft.com/office/powerpoint/2012/main" userId="S::april.rist_ssosma.org#ext#@massgov.onmicrosoft.com::3e763295-8668-49fb-9654-3f4606d19e17" providerId="AD"/>
      </p:ext>
    </p:extLst>
  </p:cmAuthor>
  <p:cmAuthor id="3" name="Alvarez, Iraida (DESE)" initials="A(" lastIdx="27" clrIdx="2">
    <p:extLst>
      <p:ext uri="{19B8F6BF-5375-455C-9EA6-DF929625EA0E}">
        <p15:presenceInfo xmlns:p15="http://schemas.microsoft.com/office/powerpoint/2012/main" userId="S::iraida.j.alvarez@mass.gov::66b89c24-7507-40c7-9620-66ed0feaf784" providerId="AD"/>
      </p:ext>
    </p:extLst>
  </p:cmAuthor>
  <p:cmAuthor id="10" name="April Rist" initials="AR" lastIdx="3" clrIdx="9">
    <p:extLst>
      <p:ext uri="{19B8F6BF-5375-455C-9EA6-DF929625EA0E}">
        <p15:presenceInfo xmlns:p15="http://schemas.microsoft.com/office/powerpoint/2012/main" userId="S::arist@lpvec.org::2e87416d-317a-47c3-bd73-da4794f60f51" providerId="AD"/>
      </p:ext>
    </p:extLst>
  </p:cmAuthor>
  <p:cmAuthor id="4" name="Johnston, Russell (DESE)" initials="J(" lastIdx="10" clrIdx="3">
    <p:extLst>
      <p:ext uri="{19B8F6BF-5375-455C-9EA6-DF929625EA0E}">
        <p15:presenceInfo xmlns:p15="http://schemas.microsoft.com/office/powerpoint/2012/main" userId="S::russell.johnston@mass.gov::7c120461-dde6-4347-b09f-f9c0472c7017" providerId="AD"/>
      </p:ext>
    </p:extLst>
  </p:cmAuthor>
  <p:cmAuthor id="5" name="Viviani, Lauren (DESE)" initials="V(" lastIdx="4" clrIdx="4">
    <p:extLst>
      <p:ext uri="{19B8F6BF-5375-455C-9EA6-DF929625EA0E}">
        <p15:presenceInfo xmlns:p15="http://schemas.microsoft.com/office/powerpoint/2012/main" userId="S::lauren.m.viviani@mass.gov::a2788da4-dd76-4dfc-998f-31fcce3f4a22" providerId="AD"/>
      </p:ext>
    </p:extLst>
  </p:cmAuthor>
  <p:cmAuthor id="6" name="Valentine, Teri (DESE)" initials="V(" lastIdx="2" clrIdx="5">
    <p:extLst>
      <p:ext uri="{19B8F6BF-5375-455C-9EA6-DF929625EA0E}">
        <p15:presenceInfo xmlns:p15="http://schemas.microsoft.com/office/powerpoint/2012/main" userId="S::teri.w.valentine@mass.gov::03feb773-6935-44ed-b6af-bbadae3969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7638D7-B42C-DDD7-E15E-E72728288731}" v="131" dt="2020-08-28T16:23:16.147"/>
    <p1510:client id="{3AE9326E-5EAA-28F4-AB9C-DC9D5A68848C}" v="1283" dt="2020-08-28T16:10:38.770"/>
    <p1510:client id="{F29A46E4-E942-1F75-9D71-BDEE8FA36FEB}" v="1" dt="2020-08-28T16:12:43.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592"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2020/9/2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2020/9/2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3053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3747717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9/2/2020</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pngimg.com/download/92978"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coronavirus/2019-ncov/hcp/hand-hygiene.html" TargetMode="External"/><Relationship Id="rId2" Type="http://schemas.openxmlformats.org/officeDocument/2006/relationships/hyperlink" Target="https://www.mass.gov/doc/handwashingsanitizer-guidance/download" TargetMode="External"/><Relationship Id="rId1" Type="http://schemas.openxmlformats.org/officeDocument/2006/relationships/slideLayout" Target="../slideLayouts/slideLayout8.xml"/><Relationship Id="rId5" Type="http://schemas.openxmlformats.org/officeDocument/2006/relationships/hyperlink" Target="https://lemiwashmyhands.org/"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learningpolicyinstitute.org/product/reopening-schools-covid-19-brie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coronavirus/2019-ncov/community/schools-childcare/schools.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www.foodallergyawareness.org/food-allergy-and-anaphylaxis/cross-contact/cross-contact/"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coronavirus/2019-ncov/community/schools-childcare/guidance-for-schools.html"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mass.gov/news/mask-up-ma"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www.doe.mass.edu/sfs/familyplan.docx"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www.mass.gov/doc/covid-19-testing-guidance/download"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www.doe.mass.edu/sfs/safety/research-based-processes.docx"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437045"/>
          </a:xfrm>
        </p:spPr>
        <p:txBody>
          <a:bodyPr/>
          <a:lstStyle/>
          <a:p>
            <a:r>
              <a:rPr lang="en-US" b="1">
                <a:latin typeface="Segoe SemiBold"/>
              </a:rPr>
              <a:t>COVID-19 </a:t>
            </a:r>
            <a:br>
              <a:rPr lang="en-US" b="1">
                <a:latin typeface="Segoe SemiBold"/>
              </a:rPr>
            </a:br>
            <a:r>
              <a:rPr lang="en-US" b="1">
                <a:latin typeface="Segoe SemiBold"/>
              </a:rPr>
              <a:t>School Staff Training</a:t>
            </a:r>
            <a:endParaRPr lang="en-US" b="1"/>
          </a:p>
        </p:txBody>
      </p:sp>
      <p:sp>
        <p:nvSpPr>
          <p:cNvPr id="4" name="Subtitle 3"/>
          <p:cNvSpPr>
            <a:spLocks noGrp="1"/>
          </p:cNvSpPr>
          <p:nvPr>
            <p:ph type="subTitle" idx="1"/>
          </p:nvPr>
        </p:nvSpPr>
        <p:spPr/>
        <p:txBody>
          <a:bodyPr/>
          <a:lstStyle/>
          <a:p>
            <a:r>
              <a:rPr lang="en-US"/>
              <a:t>August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a:solidFill>
                  <a:schemeClr val="accent1">
                    <a:lumMod val="50000"/>
                  </a:schemeClr>
                </a:solidFill>
                <a:latin typeface="Segoe SemiBold"/>
                <a:ea typeface="Segoe UI Black"/>
              </a:rPr>
              <a:t>Training and Prevention</a:t>
            </a:r>
            <a:endParaRPr lang="en-US" altLang="zh-CN" sz="4000" b="0" i="0" u="none" strike="noStrike" kern="1200" cap="none" spc="0" normalizeH="0" baseline="0" noProof="0">
              <a:ln>
                <a:noFill/>
              </a:ln>
              <a:solidFill>
                <a:schemeClr val="accent1">
                  <a:lumMod val="50000"/>
                </a:schemeClr>
              </a:solidFill>
              <a:effectLst/>
              <a:uLnTx/>
              <a:uFillTx/>
              <a:latin typeface="Segoe SemiBold"/>
              <a:ea typeface="Segoe UI Black"/>
            </a:endParaRPr>
          </a:p>
        </p:txBody>
      </p:sp>
    </p:spTree>
    <p:extLst>
      <p:ext uri="{BB962C8B-B14F-4D97-AF65-F5344CB8AC3E}">
        <p14:creationId xmlns:p14="http://schemas.microsoft.com/office/powerpoint/2010/main" val="58797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C37A-1068-487C-ADAB-C4E6A2AC7B23}"/>
              </a:ext>
            </a:extLst>
          </p:cNvPr>
          <p:cNvSpPr>
            <a:spLocks noGrp="1"/>
          </p:cNvSpPr>
          <p:nvPr>
            <p:ph type="title"/>
          </p:nvPr>
        </p:nvSpPr>
        <p:spPr/>
        <p:txBody>
          <a:bodyPr/>
          <a:lstStyle/>
          <a:p>
            <a:r>
              <a:rPr lang="en-US" sz="3200">
                <a:latin typeface="Segoe UI Semibold"/>
                <a:cs typeface="Segoe UI Semibold"/>
              </a:rPr>
              <a:t>Culture of Health and Safety: Use All Mitigation Strategies</a:t>
            </a:r>
            <a:endParaRPr lang="en-US" sz="3200"/>
          </a:p>
        </p:txBody>
      </p:sp>
      <p:sp>
        <p:nvSpPr>
          <p:cNvPr id="3" name="Content Placeholder 2">
            <a:extLst>
              <a:ext uri="{FF2B5EF4-FFF2-40B4-BE49-F238E27FC236}">
                <a16:creationId xmlns:a16="http://schemas.microsoft.com/office/drawing/2014/main" id="{CBED722A-F14A-4FC1-B9F8-0849AF32B8BC}"/>
              </a:ext>
            </a:extLst>
          </p:cNvPr>
          <p:cNvSpPr>
            <a:spLocks noGrp="1"/>
          </p:cNvSpPr>
          <p:nvPr>
            <p:ph idx="1"/>
          </p:nvPr>
        </p:nvSpPr>
        <p:spPr/>
        <p:txBody>
          <a:bodyPr vert="horz" lIns="91440" tIns="45720" rIns="91440" bIns="45720" rtlCol="0" anchor="t">
            <a:noAutofit/>
          </a:bodyPr>
          <a:lstStyle/>
          <a:p>
            <a:pPr marL="0">
              <a:lnSpc>
                <a:spcPct val="115000"/>
              </a:lnSpc>
              <a:spcBef>
                <a:spcPts val="0"/>
              </a:spcBef>
            </a:pPr>
            <a:r>
              <a:rPr lang="en-US">
                <a:effectLst/>
                <a:latin typeface="+mn-lt"/>
                <a:ea typeface="Times New Roman" panose="02020603050405020304" pitchFamily="18" charset="0"/>
                <a:cs typeface="Segoe UI"/>
              </a:rPr>
              <a:t>A safe return to in-person school environments will require</a:t>
            </a:r>
            <a:r>
              <a:rPr lang="en-US">
                <a:latin typeface="+mn-lt"/>
                <a:ea typeface="Times New Roman" panose="02020603050405020304" pitchFamily="18" charset="0"/>
                <a:cs typeface="Segoe UI"/>
              </a:rPr>
              <a:t> </a:t>
            </a:r>
            <a:endParaRPr lang="en-US">
              <a:latin typeface="+mn-lt"/>
              <a:ea typeface="Times New Roman" panose="02020603050405020304" pitchFamily="18" charset="0"/>
            </a:endParaRPr>
          </a:p>
          <a:p>
            <a:pPr marL="0" indent="0">
              <a:lnSpc>
                <a:spcPct val="114999"/>
              </a:lnSpc>
              <a:spcBef>
                <a:spcPts val="0"/>
              </a:spcBef>
              <a:buNone/>
            </a:pPr>
            <a:r>
              <a:rPr lang="en-US">
                <a:latin typeface="+mn-lt"/>
                <a:ea typeface="Times New Roman" panose="02020603050405020304" pitchFamily="18" charset="0"/>
                <a:cs typeface="Segoe UI"/>
              </a:rPr>
              <a:t>  developing and maintaining strategies that create a culture  </a:t>
            </a:r>
            <a:endParaRPr lang="en-US">
              <a:latin typeface="+mn-lt"/>
              <a:ea typeface="Times New Roman" panose="02020603050405020304" pitchFamily="18" charset="0"/>
            </a:endParaRPr>
          </a:p>
          <a:p>
            <a:pPr marL="0" indent="0">
              <a:lnSpc>
                <a:spcPct val="114999"/>
              </a:lnSpc>
              <a:spcBef>
                <a:spcPts val="0"/>
              </a:spcBef>
              <a:buNone/>
            </a:pPr>
            <a:r>
              <a:rPr lang="en-US">
                <a:latin typeface="+mn-lt"/>
                <a:ea typeface="Times New Roman" panose="02020603050405020304" pitchFamily="18" charset="0"/>
                <a:cs typeface="Segoe UI"/>
              </a:rPr>
              <a:t>  </a:t>
            </a:r>
            <a:r>
              <a:rPr lang="en-US">
                <a:effectLst/>
                <a:latin typeface="+mn-lt"/>
                <a:ea typeface="Times New Roman" panose="02020603050405020304" pitchFamily="18" charset="0"/>
                <a:cs typeface="Segoe UI"/>
              </a:rPr>
              <a:t>of health and safety</a:t>
            </a:r>
            <a:r>
              <a:rPr lang="en-US">
                <a:latin typeface="+mn-lt"/>
                <a:ea typeface="Times New Roman" panose="02020603050405020304" pitchFamily="18" charset="0"/>
                <a:cs typeface="Segoe UI"/>
              </a:rPr>
              <a:t> </a:t>
            </a:r>
            <a:r>
              <a:rPr lang="en-US">
                <a:effectLst/>
                <a:latin typeface="+mn-lt"/>
                <a:ea typeface="Times New Roman" panose="02020603050405020304" pitchFamily="18" charset="0"/>
                <a:cs typeface="Segoe UI"/>
              </a:rPr>
              <a:t>every step of the way. </a:t>
            </a:r>
            <a:endParaRPr lang="en-US">
              <a:latin typeface="+mn-lt"/>
              <a:ea typeface="Times New Roman" panose="02020603050405020304" pitchFamily="18" charset="0"/>
            </a:endParaRPr>
          </a:p>
          <a:p>
            <a:pPr marL="0" indent="0">
              <a:lnSpc>
                <a:spcPct val="114999"/>
              </a:lnSpc>
              <a:spcBef>
                <a:spcPts val="0"/>
              </a:spcBef>
              <a:buNone/>
            </a:pPr>
            <a:endParaRPr lang="en-US">
              <a:latin typeface="+mn-lt"/>
              <a:ea typeface="Times New Roman" panose="02020603050405020304" pitchFamily="18" charset="0"/>
              <a:cs typeface="Segoe UI"/>
            </a:endParaRPr>
          </a:p>
          <a:p>
            <a:pPr marL="0" indent="0">
              <a:lnSpc>
                <a:spcPct val="114999"/>
              </a:lnSpc>
              <a:spcBef>
                <a:spcPts val="0"/>
              </a:spcBef>
              <a:buNone/>
            </a:pPr>
            <a:r>
              <a:rPr lang="en-US">
                <a:effectLst/>
                <a:latin typeface="+mn-lt"/>
                <a:ea typeface="Times New Roman" panose="02020603050405020304" pitchFamily="18" charset="0"/>
                <a:cs typeface="Segoe UI"/>
              </a:rPr>
              <a:t>Specifically:</a:t>
            </a:r>
            <a:r>
              <a:rPr lang="en-US">
                <a:latin typeface="+mn-lt"/>
                <a:ea typeface="Times New Roman" panose="02020603050405020304" pitchFamily="18" charset="0"/>
                <a:cs typeface="Segoe UI"/>
              </a:rPr>
              <a:t> </a:t>
            </a:r>
            <a:endParaRPr lang="en-US">
              <a:effectLst/>
              <a:latin typeface="+mn-lt"/>
              <a:ea typeface="Arial" panose="020B0604020202020204" pitchFamily="34" charset="0"/>
            </a:endParaRPr>
          </a:p>
          <a:p>
            <a:r>
              <a:rPr lang="en-US">
                <a:effectLst/>
                <a:latin typeface="+mn-lt"/>
                <a:ea typeface="Times New Roman" panose="02020603050405020304" pitchFamily="18" charset="0"/>
              </a:rPr>
              <a:t>It is not one mitigation strategy but a </a:t>
            </a:r>
            <a:r>
              <a:rPr lang="en-US" i="1" u="sng">
                <a:effectLst/>
                <a:latin typeface="+mn-lt"/>
                <a:ea typeface="Times New Roman" panose="02020603050405020304" pitchFamily="18" charset="0"/>
              </a:rPr>
              <a:t>combination</a:t>
            </a:r>
            <a:r>
              <a:rPr lang="en-US">
                <a:effectLst/>
                <a:latin typeface="+mn-lt"/>
                <a:ea typeface="Times New Roman" panose="02020603050405020304" pitchFamily="18" charset="0"/>
              </a:rPr>
              <a:t> of all these strategies taken together that will substantially reduce the risk of transmission. </a:t>
            </a:r>
            <a:endParaRPr lang="en-US">
              <a:latin typeface="+mn-lt"/>
              <a:cs typeface="Segoe UI"/>
            </a:endParaRPr>
          </a:p>
        </p:txBody>
      </p:sp>
      <p:sp>
        <p:nvSpPr>
          <p:cNvPr id="4" name="Slide Number Placeholder 3">
            <a:extLst>
              <a:ext uri="{FF2B5EF4-FFF2-40B4-BE49-F238E27FC236}">
                <a16:creationId xmlns:a16="http://schemas.microsoft.com/office/drawing/2014/main" id="{A04332AD-34D9-467C-AB41-B68AC4A252A3}"/>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276706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7DB5-A0AF-42C2-A6DB-1931340FE25A}"/>
              </a:ext>
            </a:extLst>
          </p:cNvPr>
          <p:cNvSpPr>
            <a:spLocks noGrp="1"/>
          </p:cNvSpPr>
          <p:nvPr>
            <p:ph type="title"/>
          </p:nvPr>
        </p:nvSpPr>
        <p:spPr/>
        <p:txBody>
          <a:bodyPr/>
          <a:lstStyle/>
          <a:p>
            <a:r>
              <a:rPr lang="en-US">
                <a:latin typeface="Segoe UI Semibold"/>
                <a:cs typeface="Segoe UI Semibold"/>
              </a:rPr>
              <a:t>Mitigation Strategy #1:  Monitor for Symptoms</a:t>
            </a:r>
          </a:p>
        </p:txBody>
      </p:sp>
      <p:sp>
        <p:nvSpPr>
          <p:cNvPr id="3" name="Content Placeholder 2">
            <a:extLst>
              <a:ext uri="{FF2B5EF4-FFF2-40B4-BE49-F238E27FC236}">
                <a16:creationId xmlns:a16="http://schemas.microsoft.com/office/drawing/2014/main" id="{5566A4F5-F924-415F-9B6A-098678DDD45B}"/>
              </a:ext>
            </a:extLst>
          </p:cNvPr>
          <p:cNvSpPr>
            <a:spLocks noGrp="1"/>
          </p:cNvSpPr>
          <p:nvPr>
            <p:ph idx="1"/>
          </p:nvPr>
        </p:nvSpPr>
        <p:spPr/>
        <p:txBody>
          <a:bodyPr vert="horz" lIns="91440" tIns="45720" rIns="91440" bIns="45720" rtlCol="0" anchor="t">
            <a:noAutofit/>
          </a:bodyPr>
          <a:lstStyle/>
          <a:p>
            <a:endParaRPr lang="en-US">
              <a:latin typeface="+mn-lt"/>
              <a:ea typeface="Times New Roman" panose="02020603050405020304" pitchFamily="18" charset="0"/>
              <a:cs typeface="Times New Roman"/>
            </a:endParaRPr>
          </a:p>
          <a:p>
            <a:r>
              <a:rPr lang="en-US">
                <a:effectLst/>
                <a:latin typeface="+mn-lt"/>
                <a:ea typeface="Times New Roman" panose="02020603050405020304" pitchFamily="18" charset="0"/>
                <a:cs typeface="Times New Roman"/>
              </a:rPr>
              <a:t>Staff must monitor themselves for symptoms daily and students, with the assistance of families, must also be monitored daily for symptoms. Staff and students </a:t>
            </a:r>
            <a:r>
              <a:rPr lang="en-US" b="1">
                <a:effectLst/>
                <a:latin typeface="+mn-lt"/>
                <a:ea typeface="Times New Roman" panose="02020603050405020304" pitchFamily="18" charset="0"/>
                <a:cs typeface="Times New Roman"/>
              </a:rPr>
              <a:t>must</a:t>
            </a:r>
            <a:r>
              <a:rPr lang="en-US">
                <a:effectLst/>
                <a:latin typeface="+mn-lt"/>
                <a:ea typeface="Times New Roman" panose="02020603050405020304" pitchFamily="18" charset="0"/>
                <a:cs typeface="Times New Roman"/>
              </a:rPr>
              <a:t> stay home if feeling unwell</a:t>
            </a:r>
            <a:r>
              <a:rPr lang="en-US">
                <a:latin typeface="+mn-lt"/>
                <a:ea typeface="Times New Roman" panose="02020603050405020304" pitchFamily="18" charset="0"/>
                <a:cs typeface="Times New Roman"/>
              </a:rPr>
              <a:t> for any reason.</a:t>
            </a:r>
            <a:endParaRPr lang="en-US">
              <a:effectLst/>
              <a:latin typeface="+mn-l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CAD1600-9F0C-4AD0-AAC0-06F57D427770}"/>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3447602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68A540-3EA2-4018-8B4A-134C12745B03}"/>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
        <p:nvSpPr>
          <p:cNvPr id="3" name="Content Placeholder 2">
            <a:extLst>
              <a:ext uri="{FF2B5EF4-FFF2-40B4-BE49-F238E27FC236}">
                <a16:creationId xmlns:a16="http://schemas.microsoft.com/office/drawing/2014/main" id="{349FBAA4-39B4-4DDC-92B0-FE48D627A17D}"/>
              </a:ext>
            </a:extLst>
          </p:cNvPr>
          <p:cNvSpPr>
            <a:spLocks noGrp="1"/>
          </p:cNvSpPr>
          <p:nvPr>
            <p:ph idx="13"/>
          </p:nvPr>
        </p:nvSpPr>
        <p:spPr>
          <a:xfrm>
            <a:off x="435429" y="1380641"/>
            <a:ext cx="6633191" cy="5053330"/>
          </a:xfrm>
        </p:spPr>
        <p:txBody>
          <a:bodyPr vert="horz" lIns="91440" tIns="45720" rIns="91440" bIns="45720" rtlCol="0" anchor="t">
            <a:noAutofit/>
          </a:bodyPr>
          <a:lstStyle/>
          <a:p>
            <a:r>
              <a:rPr lang="en-US" sz="2200" b="1">
                <a:effectLst/>
                <a:latin typeface="+mn-lt"/>
                <a:ea typeface="Times New Roman" panose="02020603050405020304" pitchFamily="18" charset="0"/>
                <a:cs typeface="Segoe UI"/>
              </a:rPr>
              <a:t>Masks are among the most important single measures to contain the spread of COVID-19. </a:t>
            </a:r>
            <a:r>
              <a:rPr lang="en-US" sz="2200">
                <a:effectLst/>
                <a:latin typeface="+mn-lt"/>
                <a:ea typeface="Times New Roman" panose="02020603050405020304" pitchFamily="18" charset="0"/>
                <a:cs typeface="Segoe UI"/>
              </a:rPr>
              <a:t>We require students </a:t>
            </a:r>
            <a:r>
              <a:rPr lang="en-US" sz="2200">
                <a:latin typeface="+mn-lt"/>
                <a:ea typeface="Times New Roman" panose="02020603050405020304" pitchFamily="18" charset="0"/>
                <a:cs typeface="Segoe UI"/>
              </a:rPr>
              <a:t>in second </a:t>
            </a:r>
            <a:r>
              <a:rPr lang="en-US" sz="2200">
                <a:effectLst/>
                <a:latin typeface="+mn-lt"/>
                <a:ea typeface="Times New Roman" panose="02020603050405020304" pitchFamily="18" charset="0"/>
                <a:cs typeface="Segoe UI"/>
              </a:rPr>
              <a:t>grade and above and all staff to wear masks that </a:t>
            </a:r>
            <a:r>
              <a:rPr lang="en-US" sz="2200" b="1" i="1" u="sng">
                <a:effectLst/>
                <a:latin typeface="+mn-lt"/>
                <a:ea typeface="Times New Roman" panose="02020603050405020304" pitchFamily="18" charset="0"/>
                <a:cs typeface="Segoe UI"/>
              </a:rPr>
              <a:t>adequately cover both their nose and mouth</a:t>
            </a:r>
            <a:r>
              <a:rPr lang="en-US" sz="2200">
                <a:effectLst/>
                <a:latin typeface="+mn-lt"/>
                <a:ea typeface="Times New Roman" panose="02020603050405020304" pitchFamily="18" charset="0"/>
                <a:cs typeface="Segoe UI"/>
              </a:rPr>
              <a:t>. </a:t>
            </a:r>
            <a:r>
              <a:rPr lang="en-US" sz="2200" u="sng">
                <a:effectLst/>
                <a:latin typeface="+mn-lt"/>
                <a:ea typeface="Arial" panose="020B0604020202020204" pitchFamily="34" charset="0"/>
                <a:cs typeface="Segoe UI"/>
              </a:rPr>
              <a:t>Whenever possible</a:t>
            </a:r>
            <a:r>
              <a:rPr lang="en-US" sz="2200">
                <a:effectLst/>
                <a:latin typeface="+mn-lt"/>
                <a:ea typeface="Arial" panose="020B0604020202020204" pitchFamily="34" charset="0"/>
                <a:cs typeface="Segoe UI"/>
              </a:rPr>
              <a:t>, students in pre-kindergarten through grade 1 who can safely and appropriately wear, remove, and handle masks should do so.</a:t>
            </a:r>
            <a:r>
              <a:rPr lang="en-US" sz="2200">
                <a:latin typeface="+mn-lt"/>
                <a:ea typeface="Arial" panose="020B0604020202020204" pitchFamily="34" charset="0"/>
                <a:cs typeface="Segoe UI"/>
              </a:rPr>
              <a:t> </a:t>
            </a:r>
            <a:endParaRPr lang="en-US" sz="2200">
              <a:latin typeface="+mn-lt"/>
              <a:ea typeface="Arial" panose="020B0604020202020204" pitchFamily="34" charset="0"/>
            </a:endParaRPr>
          </a:p>
          <a:p>
            <a:r>
              <a:rPr lang="en-US" sz="2200" b="1">
                <a:effectLst/>
                <a:latin typeface="+mn-lt"/>
                <a:ea typeface="Calibri" panose="020F0502020204030204" pitchFamily="34" charset="0"/>
                <a:cs typeface="Calibri" panose="020F0502020204030204" pitchFamily="34" charset="0"/>
              </a:rPr>
              <a:t>Mask disposal:</a:t>
            </a:r>
            <a:r>
              <a:rPr lang="en-US" sz="2200">
                <a:effectLst/>
                <a:latin typeface="+mn-lt"/>
                <a:ea typeface="Calibri" panose="020F0502020204030204" pitchFamily="34" charset="0"/>
                <a:cs typeface="Calibri" panose="020F0502020204030204" pitchFamily="34" charset="0"/>
              </a:rPr>
              <a:t> If a reusable mask breaks and needs to be thrown out or if a single-use mask needs to be disposed of, it should be placed into the nearest trash can by the individual who wore the mask. The individual should immediately put on a new mask after washing their hands.</a:t>
            </a:r>
            <a:endParaRPr lang="en-US" sz="2200">
              <a:effectLst/>
              <a:latin typeface="+mn-lt"/>
              <a:ea typeface="Times New Roman" panose="02020603050405020304" pitchFamily="18" charset="0"/>
              <a:cs typeface="Calibri" panose="020F0502020204030204" pitchFamily="34" charset="0"/>
            </a:endParaRPr>
          </a:p>
          <a:p>
            <a:pPr marL="0" indent="0">
              <a:buNone/>
            </a:pPr>
            <a:endParaRPr lang="en-US"/>
          </a:p>
        </p:txBody>
      </p:sp>
      <p:sp>
        <p:nvSpPr>
          <p:cNvPr id="2" name="Title 1">
            <a:extLst>
              <a:ext uri="{FF2B5EF4-FFF2-40B4-BE49-F238E27FC236}">
                <a16:creationId xmlns:a16="http://schemas.microsoft.com/office/drawing/2014/main" id="{3917A70A-5498-40DB-B464-EDE974C6B7CB}"/>
              </a:ext>
            </a:extLst>
          </p:cNvPr>
          <p:cNvSpPr>
            <a:spLocks noGrp="1"/>
          </p:cNvSpPr>
          <p:nvPr>
            <p:ph type="title"/>
          </p:nvPr>
        </p:nvSpPr>
        <p:spPr/>
        <p:txBody>
          <a:bodyPr/>
          <a:lstStyle/>
          <a:p>
            <a:r>
              <a:rPr lang="en-US"/>
              <a:t>Mitigation Strategy #2:  Wear Masks </a:t>
            </a:r>
          </a:p>
        </p:txBody>
      </p:sp>
      <p:pic>
        <p:nvPicPr>
          <p:cNvPr id="6" name="Picture 5" descr="A close up of a logo&#10;&#10;Description automatically generated">
            <a:extLst>
              <a:ext uri="{FF2B5EF4-FFF2-40B4-BE49-F238E27FC236}">
                <a16:creationId xmlns:a16="http://schemas.microsoft.com/office/drawing/2014/main" id="{55FD8AD3-A5A3-42F4-9054-0B8C6CC772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38060" y="1576798"/>
            <a:ext cx="4564380" cy="4564380"/>
          </a:xfrm>
          <a:prstGeom prst="rect">
            <a:avLst/>
          </a:prstGeom>
        </p:spPr>
      </p:pic>
      <p:sp>
        <p:nvSpPr>
          <p:cNvPr id="7" name="TextBox 6">
            <a:extLst>
              <a:ext uri="{FF2B5EF4-FFF2-40B4-BE49-F238E27FC236}">
                <a16:creationId xmlns:a16="http://schemas.microsoft.com/office/drawing/2014/main" id="{44C0E187-B260-4CC3-9845-5B916023CB6D}"/>
              </a:ext>
            </a:extLst>
          </p:cNvPr>
          <p:cNvSpPr txBox="1"/>
          <p:nvPr/>
        </p:nvSpPr>
        <p:spPr>
          <a:xfrm>
            <a:off x="5246370" y="6864316"/>
            <a:ext cx="4183380" cy="230832"/>
          </a:xfrm>
          <a:prstGeom prst="rect">
            <a:avLst/>
          </a:prstGeom>
          <a:noFill/>
        </p:spPr>
        <p:txBody>
          <a:bodyPr wrap="square" rtlCol="0">
            <a:spAutoFit/>
          </a:bodyPr>
          <a:lstStyle/>
          <a:p>
            <a:r>
              <a:rPr lang="en-US" sz="900">
                <a:hlinkClick r:id="rId3" tooltip="http://pngimg.com/download/92978"/>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243771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AC2E37-AF19-4666-B639-F4BC2F19C7D1}"/>
              </a:ext>
            </a:extLst>
          </p:cNvPr>
          <p:cNvSpPr>
            <a:spLocks noGrp="1"/>
          </p:cNvSpPr>
          <p:nvPr>
            <p:ph type="body" sz="half" idx="2"/>
          </p:nvPr>
        </p:nvSpPr>
        <p:spPr>
          <a:xfrm>
            <a:off x="839787" y="1346882"/>
            <a:ext cx="7184329" cy="4920354"/>
          </a:xfrm>
        </p:spPr>
        <p:txBody>
          <a:bodyPr/>
          <a:lstStyle/>
          <a:p>
            <a:r>
              <a:rPr lang="en-US" sz="2000" b="1" dirty="0">
                <a:effectLst/>
                <a:latin typeface="+mn-lt"/>
                <a:ea typeface="Times New Roman" panose="02020603050405020304" pitchFamily="18" charset="0"/>
              </a:rPr>
              <a:t>Hand hygiene is critical.</a:t>
            </a:r>
            <a:r>
              <a:rPr lang="en-US" sz="2000" dirty="0">
                <a:effectLst/>
                <a:latin typeface="+mn-lt"/>
                <a:ea typeface="Times New Roman" panose="02020603050405020304" pitchFamily="18" charset="0"/>
              </a:rPr>
              <a:t> </a:t>
            </a:r>
            <a:r>
              <a:rPr lang="en-US" sz="2000" dirty="0">
                <a:effectLst/>
                <a:latin typeface="+mn-lt"/>
                <a:ea typeface="Arial" panose="020B0604020202020204" pitchFamily="34" charset="0"/>
              </a:rPr>
              <a:t>Students and staff are required to exercise hand hygiene (handwashing or sanitizing) upon arrival to school, before eating, before putting on and taking off masks, and before dismissal. DPH guidance can be located at: </a:t>
            </a:r>
            <a:r>
              <a:rPr lang="en-US" sz="2000" dirty="0">
                <a:effectLst/>
                <a:latin typeface="+mn-lt"/>
                <a:ea typeface="Arial" panose="020B0604020202020204" pitchFamily="34" charset="0"/>
                <a:hlinkClick r:id="rId2"/>
              </a:rPr>
              <a:t>https://www.mass.gov/doc/handwashingsanitizer-guidance/download</a:t>
            </a:r>
            <a:endParaRPr lang="en-US" sz="2000" dirty="0">
              <a:effectLst/>
              <a:latin typeface="+mn-lt"/>
              <a:ea typeface="Arial" panose="020B0604020202020204" pitchFamily="34" charset="0"/>
            </a:endParaRPr>
          </a:p>
          <a:p>
            <a:endParaRPr lang="en-US" sz="2000" dirty="0">
              <a:effectLst/>
              <a:latin typeface="+mn-lt"/>
              <a:ea typeface="Arial" panose="020B0604020202020204" pitchFamily="34" charset="0"/>
            </a:endParaRPr>
          </a:p>
          <a:p>
            <a:pPr marL="0" marR="0">
              <a:spcBef>
                <a:spcPts val="0"/>
              </a:spcBef>
              <a:spcAft>
                <a:spcPts val="0"/>
              </a:spcAft>
            </a:pPr>
            <a:r>
              <a:rPr lang="en-US" sz="2000" dirty="0">
                <a:effectLst/>
                <a:latin typeface="+mn-lt"/>
                <a:ea typeface="Times New Roman" panose="02020603050405020304" pitchFamily="18" charset="0"/>
              </a:rPr>
              <a:t>Handwashing removes pathogens from the surface of the hands. While handwashing with soap and water is the best option, alcohol-based hand sanitizer (at least 60 percent ethanol or at least 70 percent isopropanol) may be utilized when handwashing is not available. </a:t>
            </a:r>
            <a:r>
              <a:rPr lang="en-US" sz="2000" dirty="0">
                <a:effectLst/>
                <a:latin typeface="+mn-lt"/>
                <a:ea typeface="Times New Roman" panose="02020603050405020304" pitchFamily="18" charset="0"/>
                <a:cs typeface="Calibri" panose="020F0502020204030204" pitchFamily="34" charset="0"/>
              </a:rPr>
              <a:t>CDC. (2020). </a:t>
            </a:r>
          </a:p>
          <a:p>
            <a:pPr marL="0" marR="0">
              <a:spcBef>
                <a:spcPts val="0"/>
              </a:spcBef>
              <a:spcAft>
                <a:spcPts val="0"/>
              </a:spcAft>
            </a:pPr>
            <a:r>
              <a:rPr lang="en-US" sz="2000" dirty="0">
                <a:effectLst/>
                <a:latin typeface="+mn-lt"/>
                <a:ea typeface="Times New Roman" panose="02020603050405020304" pitchFamily="18" charset="0"/>
                <a:cs typeface="Calibri" panose="020F0502020204030204" pitchFamily="34" charset="0"/>
              </a:rPr>
              <a:t>Hand Hygiene Recommendations. Available at </a:t>
            </a:r>
            <a:r>
              <a:rPr lang="en-US" sz="2000" u="sng" dirty="0">
                <a:solidFill>
                  <a:srgbClr val="0000FF"/>
                </a:solidFill>
                <a:effectLst/>
                <a:latin typeface="+mn-lt"/>
                <a:ea typeface="Times New Roman" panose="02020603050405020304" pitchFamily="18" charset="0"/>
                <a:cs typeface="Calibri" panose="020F0502020204030204" pitchFamily="34" charset="0"/>
                <a:hlinkClick r:id="rId3"/>
              </a:rPr>
              <a:t>https://www.cdc.gov/coronavirus/2019-ncov/hcp/hand-hygiene.html</a:t>
            </a:r>
            <a:br>
              <a:rPr lang="en-US" sz="2000" u="sng" dirty="0">
                <a:solidFill>
                  <a:srgbClr val="0000FF"/>
                </a:solidFill>
                <a:effectLst/>
                <a:latin typeface="+mn-lt"/>
                <a:ea typeface="Times New Roman" panose="02020603050405020304" pitchFamily="18" charset="0"/>
                <a:cs typeface="Calibri" panose="020F0502020204030204" pitchFamily="34" charset="0"/>
              </a:rPr>
            </a:br>
            <a:br>
              <a:rPr lang="en-US" sz="2000" u="sng" dirty="0">
                <a:solidFill>
                  <a:srgbClr val="0000FF"/>
                </a:solidFill>
                <a:effectLst/>
                <a:latin typeface="+mn-lt"/>
                <a:ea typeface="Times New Roman" panose="02020603050405020304" pitchFamily="18" charset="0"/>
                <a:cs typeface="Calibri" panose="020F0502020204030204" pitchFamily="34" charset="0"/>
              </a:rPr>
            </a:br>
            <a:endParaRPr lang="en-US" dirty="0"/>
          </a:p>
        </p:txBody>
      </p:sp>
      <p:sp>
        <p:nvSpPr>
          <p:cNvPr id="4" name="Slide Number Placeholder 3">
            <a:extLst>
              <a:ext uri="{FF2B5EF4-FFF2-40B4-BE49-F238E27FC236}">
                <a16:creationId xmlns:a16="http://schemas.microsoft.com/office/drawing/2014/main" id="{173B2789-E83A-4712-8F49-2899C0763FD8}"/>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
        <p:nvSpPr>
          <p:cNvPr id="2" name="Title 1">
            <a:extLst>
              <a:ext uri="{FF2B5EF4-FFF2-40B4-BE49-F238E27FC236}">
                <a16:creationId xmlns:a16="http://schemas.microsoft.com/office/drawing/2014/main" id="{EB53F153-34EA-4B0A-956B-7FFC13A207DC}"/>
              </a:ext>
            </a:extLst>
          </p:cNvPr>
          <p:cNvSpPr>
            <a:spLocks noGrp="1"/>
          </p:cNvSpPr>
          <p:nvPr>
            <p:ph type="title"/>
          </p:nvPr>
        </p:nvSpPr>
        <p:spPr/>
        <p:txBody>
          <a:bodyPr/>
          <a:lstStyle/>
          <a:p>
            <a:r>
              <a:rPr lang="en-US"/>
              <a:t>Mitigation Strategy #3: Hand Hygiene</a:t>
            </a:r>
          </a:p>
        </p:txBody>
      </p:sp>
      <p:pic>
        <p:nvPicPr>
          <p:cNvPr id="20" name="Picture 19" descr="A close up of a logo&#10;&#10;Description automatically generated">
            <a:extLst>
              <a:ext uri="{FF2B5EF4-FFF2-40B4-BE49-F238E27FC236}">
                <a16:creationId xmlns:a16="http://schemas.microsoft.com/office/drawing/2014/main" id="{DA1DD8B2-3087-4A83-8E73-AFC94865704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88244" y="2468879"/>
            <a:ext cx="3400107" cy="3400107"/>
          </a:xfrm>
          <a:prstGeom prst="rect">
            <a:avLst/>
          </a:prstGeom>
        </p:spPr>
      </p:pic>
    </p:spTree>
    <p:extLst>
      <p:ext uri="{BB962C8B-B14F-4D97-AF65-F5344CB8AC3E}">
        <p14:creationId xmlns:p14="http://schemas.microsoft.com/office/powerpoint/2010/main" val="87314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2A3863-A94C-4BF7-A809-7BE49CACB960}"/>
              </a:ext>
            </a:extLst>
          </p:cNvPr>
          <p:cNvSpPr>
            <a:spLocks noGrp="1"/>
          </p:cNvSpPr>
          <p:nvPr>
            <p:ph type="body" sz="half" idx="2"/>
          </p:nvPr>
        </p:nvSpPr>
        <p:spPr>
          <a:xfrm>
            <a:off x="839788" y="1828800"/>
            <a:ext cx="3932237" cy="4040187"/>
          </a:xfrm>
        </p:spPr>
        <p:txBody>
          <a:bodyPr/>
          <a:lstStyle/>
          <a:p>
            <a:r>
              <a:rPr lang="en-US" sz="2800" b="1">
                <a:effectLst/>
                <a:latin typeface="+mn-lt"/>
                <a:ea typeface="Times New Roman" panose="02020603050405020304" pitchFamily="18" charset="0"/>
                <a:cs typeface="Times New Roman" panose="02020603050405020304" pitchFamily="18" charset="0"/>
              </a:rPr>
              <a:t>Physical distance greatly reduces the risk of transmission. </a:t>
            </a:r>
            <a:r>
              <a:rPr lang="en-US" sz="2800">
                <a:solidFill>
                  <a:srgbClr val="000000"/>
                </a:solidFill>
                <a:effectLst/>
                <a:latin typeface="+mn-lt"/>
                <a:ea typeface="Arial" panose="020B0604020202020204" pitchFamily="34" charset="0"/>
                <a:cs typeface="Times New Roman" panose="02020603050405020304" pitchFamily="18" charset="0"/>
              </a:rPr>
              <a:t>Physical distancing is a critical tool in preventing the spread of COVID-19. </a:t>
            </a:r>
            <a:endParaRPr lang="en-US" sz="2800">
              <a:latin typeface="+mn-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16F117EB-4EA1-48B4-867D-6BFAB251F59E}"/>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
        <p:nvSpPr>
          <p:cNvPr id="2" name="Title 1">
            <a:extLst>
              <a:ext uri="{FF2B5EF4-FFF2-40B4-BE49-F238E27FC236}">
                <a16:creationId xmlns:a16="http://schemas.microsoft.com/office/drawing/2014/main" id="{C904B8CD-375B-4E95-848F-BB7750F6A480}"/>
              </a:ext>
            </a:extLst>
          </p:cNvPr>
          <p:cNvSpPr>
            <a:spLocks noGrp="1"/>
          </p:cNvSpPr>
          <p:nvPr>
            <p:ph type="title"/>
          </p:nvPr>
        </p:nvSpPr>
        <p:spPr/>
        <p:txBody>
          <a:bodyPr/>
          <a:lstStyle/>
          <a:p>
            <a:r>
              <a:rPr lang="en-US"/>
              <a:t>Mitigation Strategy #4:  Physical Distancing</a:t>
            </a:r>
          </a:p>
        </p:txBody>
      </p:sp>
      <p:pic>
        <p:nvPicPr>
          <p:cNvPr id="9" name="Picture 8" descr="Desks in empty classroom">
            <a:extLst>
              <a:ext uri="{FF2B5EF4-FFF2-40B4-BE49-F238E27FC236}">
                <a16:creationId xmlns:a16="http://schemas.microsoft.com/office/drawing/2014/main" id="{4B5E31E1-6EEC-4543-9F41-DC238E903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010" y="1673737"/>
            <a:ext cx="5586393" cy="4195250"/>
          </a:xfrm>
          <a:prstGeom prst="rect">
            <a:avLst/>
          </a:prstGeom>
        </p:spPr>
      </p:pic>
    </p:spTree>
    <p:extLst>
      <p:ext uri="{BB962C8B-B14F-4D97-AF65-F5344CB8AC3E}">
        <p14:creationId xmlns:p14="http://schemas.microsoft.com/office/powerpoint/2010/main" val="808134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6888CC-0BC0-4907-8005-7BF474B8EDCB}"/>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
        <p:nvSpPr>
          <p:cNvPr id="3" name="Content Placeholder 2">
            <a:extLst>
              <a:ext uri="{FF2B5EF4-FFF2-40B4-BE49-F238E27FC236}">
                <a16:creationId xmlns:a16="http://schemas.microsoft.com/office/drawing/2014/main" id="{AA2C3E10-A112-4ACD-A535-08D76F4B9C87}"/>
              </a:ext>
            </a:extLst>
          </p:cNvPr>
          <p:cNvSpPr>
            <a:spLocks noGrp="1"/>
          </p:cNvSpPr>
          <p:nvPr>
            <p:ph idx="13"/>
          </p:nvPr>
        </p:nvSpPr>
        <p:spPr>
          <a:xfrm>
            <a:off x="435430" y="2189408"/>
            <a:ext cx="4465344" cy="3799267"/>
          </a:xfrm>
        </p:spPr>
        <p:txBody>
          <a:bodyPr/>
          <a:lstStyle/>
          <a:p>
            <a:r>
              <a:rPr lang="en-US" sz="2400">
                <a:effectLst/>
                <a:latin typeface="+mn-lt"/>
                <a:ea typeface="Times New Roman" panose="02020603050405020304" pitchFamily="18" charset="0"/>
              </a:rPr>
              <a:t>Students organized in groups/classrooms and other cohorts help mitigate transmission of the virus. Assigned seating is important because it effectively creates even smaller groups within cohorts which minimize transmission. </a:t>
            </a:r>
          </a:p>
          <a:p>
            <a:endParaRPr lang="en-US" sz="2400">
              <a:effectLst/>
              <a:latin typeface="+mn-lt"/>
              <a:ea typeface="Times New Roman" panose="02020603050405020304" pitchFamily="18" charset="0"/>
            </a:endParaRPr>
          </a:p>
          <a:p>
            <a:endParaRPr lang="en-US"/>
          </a:p>
        </p:txBody>
      </p:sp>
      <p:sp>
        <p:nvSpPr>
          <p:cNvPr id="5" name="Text Placeholder 4">
            <a:extLst>
              <a:ext uri="{FF2B5EF4-FFF2-40B4-BE49-F238E27FC236}">
                <a16:creationId xmlns:a16="http://schemas.microsoft.com/office/drawing/2014/main" id="{8A0FE1E5-16FE-4678-BB80-C584C73303F0}"/>
              </a:ext>
            </a:extLst>
          </p:cNvPr>
          <p:cNvSpPr>
            <a:spLocks noGrp="1"/>
          </p:cNvSpPr>
          <p:nvPr>
            <p:ph type="body" idx="1"/>
          </p:nvPr>
        </p:nvSpPr>
        <p:spPr>
          <a:xfrm>
            <a:off x="435429" y="1336505"/>
            <a:ext cx="4393425" cy="776702"/>
          </a:xfrm>
        </p:spPr>
        <p:txBody>
          <a:bodyPr/>
          <a:lstStyle/>
          <a:p>
            <a:r>
              <a:rPr lang="en-US"/>
              <a:t>Cohorts/Assigned Seating</a:t>
            </a:r>
          </a:p>
        </p:txBody>
      </p:sp>
      <p:sp>
        <p:nvSpPr>
          <p:cNvPr id="6" name="Text Placeholder 5">
            <a:extLst>
              <a:ext uri="{FF2B5EF4-FFF2-40B4-BE49-F238E27FC236}">
                <a16:creationId xmlns:a16="http://schemas.microsoft.com/office/drawing/2014/main" id="{D0F0FAC6-97C7-4F98-810D-2CDB3BCC8F68}"/>
              </a:ext>
            </a:extLst>
          </p:cNvPr>
          <p:cNvSpPr>
            <a:spLocks noGrp="1"/>
          </p:cNvSpPr>
          <p:nvPr>
            <p:ph type="body" idx="15"/>
          </p:nvPr>
        </p:nvSpPr>
        <p:spPr>
          <a:xfrm>
            <a:off x="5661062" y="1336505"/>
            <a:ext cx="6104710" cy="776702"/>
          </a:xfrm>
        </p:spPr>
        <p:txBody>
          <a:bodyPr/>
          <a:lstStyle/>
          <a:p>
            <a:r>
              <a:rPr lang="en-US"/>
              <a:t>Limit Sharing</a:t>
            </a:r>
          </a:p>
        </p:txBody>
      </p:sp>
      <p:sp>
        <p:nvSpPr>
          <p:cNvPr id="2" name="Title 1">
            <a:extLst>
              <a:ext uri="{FF2B5EF4-FFF2-40B4-BE49-F238E27FC236}">
                <a16:creationId xmlns:a16="http://schemas.microsoft.com/office/drawing/2014/main" id="{7B611D73-C409-42B3-9EE4-D9A7176C5C4D}"/>
              </a:ext>
            </a:extLst>
          </p:cNvPr>
          <p:cNvSpPr>
            <a:spLocks noGrp="1"/>
          </p:cNvSpPr>
          <p:nvPr>
            <p:ph type="title"/>
          </p:nvPr>
        </p:nvSpPr>
        <p:spPr/>
        <p:txBody>
          <a:bodyPr/>
          <a:lstStyle/>
          <a:p>
            <a:r>
              <a:rPr lang="en-US"/>
              <a:t>Additional Mitigation Strategies</a:t>
            </a:r>
          </a:p>
        </p:txBody>
      </p:sp>
      <p:sp>
        <p:nvSpPr>
          <p:cNvPr id="7" name="Content Placeholder 6">
            <a:extLst>
              <a:ext uri="{FF2B5EF4-FFF2-40B4-BE49-F238E27FC236}">
                <a16:creationId xmlns:a16="http://schemas.microsoft.com/office/drawing/2014/main" id="{4D189F15-F4AB-497B-AEB6-DEA0BF273CBF}"/>
              </a:ext>
            </a:extLst>
          </p:cNvPr>
          <p:cNvSpPr>
            <a:spLocks noGrp="1"/>
          </p:cNvSpPr>
          <p:nvPr>
            <p:ph idx="16"/>
          </p:nvPr>
        </p:nvSpPr>
        <p:spPr>
          <a:xfrm>
            <a:off x="5661061" y="2204358"/>
            <a:ext cx="6104709" cy="3799267"/>
          </a:xfrm>
        </p:spPr>
        <p:txBody>
          <a:bodyPr/>
          <a:lstStyle/>
          <a:p>
            <a:pPr marL="342900" marR="0" lvl="0" indent="-342900">
              <a:spcBef>
                <a:spcPts val="0"/>
              </a:spcBef>
              <a:spcAft>
                <a:spcPts val="0"/>
              </a:spcAft>
              <a:buFont typeface="Symbol" panose="05050102010706020507" pitchFamily="18" charset="2"/>
              <a:buChar char=""/>
            </a:pPr>
            <a:r>
              <a:rPr lang="en-US" sz="2000">
                <a:solidFill>
                  <a:srgbClr val="000000"/>
                </a:solidFill>
                <a:effectLst/>
                <a:latin typeface="+mn-lt"/>
                <a:ea typeface="Times New Roman" panose="02020603050405020304" pitchFamily="18" charset="0"/>
                <a:cs typeface="Calibri" panose="020F0502020204030204" pitchFamily="34" charset="0"/>
              </a:rPr>
              <a:t>Sharing materials is discouraged, but when shared, they must be cleaned before being used by other students.</a:t>
            </a:r>
            <a:br>
              <a:rPr lang="en-US" sz="2000">
                <a:solidFill>
                  <a:srgbClr val="000000"/>
                </a:solidFill>
                <a:effectLst/>
                <a:latin typeface="+mn-lt"/>
                <a:ea typeface="Times New Roman" panose="02020603050405020304" pitchFamily="18" charset="0"/>
                <a:cs typeface="Calibri" panose="020F0502020204030204" pitchFamily="34" charset="0"/>
              </a:rPr>
            </a:br>
            <a:endParaRPr lang="en-US" sz="2000">
              <a:solidFill>
                <a:srgbClr val="000000"/>
              </a:solidFill>
              <a:effectLst/>
              <a:latin typeface="+mn-lt"/>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a:effectLst/>
                <a:latin typeface="+mn-lt"/>
                <a:ea typeface="Times New Roman" panose="02020603050405020304" pitchFamily="18" charset="0"/>
                <a:cs typeface="Calibri" panose="020F0502020204030204" pitchFamily="34" charset="0"/>
              </a:rPr>
              <a:t>Melnick, H., &amp; Darling-Hammond, L. (with Leung, M., Yun, C., </a:t>
            </a:r>
            <a:r>
              <a:rPr lang="en-US" sz="2000" err="1">
                <a:effectLst/>
                <a:latin typeface="+mn-lt"/>
                <a:ea typeface="Times New Roman" panose="02020603050405020304" pitchFamily="18" charset="0"/>
                <a:cs typeface="Calibri" panose="020F0502020204030204" pitchFamily="34" charset="0"/>
              </a:rPr>
              <a:t>Schachner</a:t>
            </a:r>
            <a:r>
              <a:rPr lang="en-US" sz="2000">
                <a:effectLst/>
                <a:latin typeface="+mn-lt"/>
                <a:ea typeface="Times New Roman" panose="02020603050405020304" pitchFamily="18" charset="0"/>
                <a:cs typeface="Calibri" panose="020F0502020204030204" pitchFamily="34" charset="0"/>
              </a:rPr>
              <a:t>, A., </a:t>
            </a:r>
            <a:r>
              <a:rPr lang="en-US" sz="2000" err="1">
                <a:effectLst/>
                <a:latin typeface="+mn-lt"/>
                <a:ea typeface="Times New Roman" panose="02020603050405020304" pitchFamily="18" charset="0"/>
                <a:cs typeface="Calibri" panose="020F0502020204030204" pitchFamily="34" charset="0"/>
              </a:rPr>
              <a:t>Plasencia</a:t>
            </a:r>
            <a:r>
              <a:rPr lang="en-US" sz="2000">
                <a:effectLst/>
                <a:latin typeface="+mn-lt"/>
                <a:ea typeface="Times New Roman" panose="02020603050405020304" pitchFamily="18" charset="0"/>
                <a:cs typeface="Calibri" panose="020F0502020204030204" pitchFamily="34" charset="0"/>
              </a:rPr>
              <a:t>, S., &amp; </a:t>
            </a:r>
            <a:r>
              <a:rPr lang="en-US" sz="2000" err="1">
                <a:effectLst/>
                <a:latin typeface="+mn-lt"/>
                <a:ea typeface="Times New Roman" panose="02020603050405020304" pitchFamily="18" charset="0"/>
                <a:cs typeface="Calibri" panose="020F0502020204030204" pitchFamily="34" charset="0"/>
              </a:rPr>
              <a:t>Ondrasek</a:t>
            </a:r>
            <a:r>
              <a:rPr lang="en-US" sz="2000">
                <a:effectLst/>
                <a:latin typeface="+mn-lt"/>
                <a:ea typeface="Times New Roman" panose="02020603050405020304" pitchFamily="18" charset="0"/>
                <a:cs typeface="Calibri" panose="020F0502020204030204" pitchFamily="34" charset="0"/>
              </a:rPr>
              <a:t>, N.). (2020). Reopening schools in the context of COVID-19: Health and safety guidelines from other countries (policy brief). </a:t>
            </a:r>
            <a:r>
              <a:rPr lang="en-US" sz="2000" u="sng">
                <a:solidFill>
                  <a:srgbClr val="0000FF"/>
                </a:solidFill>
                <a:effectLst/>
                <a:latin typeface="+mn-lt"/>
                <a:ea typeface="Times New Roman" panose="02020603050405020304" pitchFamily="18" charset="0"/>
                <a:cs typeface="Calibri" panose="020F0502020204030204" pitchFamily="34" charset="0"/>
                <a:hlinkClick r:id="rId2"/>
              </a:rPr>
              <a:t>https://learningpolicyinstitute.org/product/reopening-schools-covid-19-brief</a:t>
            </a:r>
            <a:endParaRPr lang="en-US" sz="2000">
              <a:effectLst/>
              <a:latin typeface="+mn-lt"/>
              <a:ea typeface="Times New Roman" panose="02020603050405020304" pitchFamily="18" charset="0"/>
              <a:cs typeface="Calibri" panose="020F0502020204030204" pitchFamily="34" charset="0"/>
            </a:endParaRPr>
          </a:p>
          <a:p>
            <a:endParaRPr lang="en-US"/>
          </a:p>
        </p:txBody>
      </p:sp>
    </p:spTree>
    <p:extLst>
      <p:ext uri="{BB962C8B-B14F-4D97-AF65-F5344CB8AC3E}">
        <p14:creationId xmlns:p14="http://schemas.microsoft.com/office/powerpoint/2010/main" val="229696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F0FC-34FA-4EE6-B4DF-82F4CEEB9EA3}"/>
              </a:ext>
            </a:extLst>
          </p:cNvPr>
          <p:cNvSpPr>
            <a:spLocks noGrp="1"/>
          </p:cNvSpPr>
          <p:nvPr>
            <p:ph type="title"/>
          </p:nvPr>
        </p:nvSpPr>
        <p:spPr>
          <a:xfrm>
            <a:off x="567743" y="288925"/>
            <a:ext cx="11370972" cy="717941"/>
          </a:xfrm>
        </p:spPr>
        <p:txBody>
          <a:bodyPr/>
          <a:lstStyle/>
          <a:p>
            <a:r>
              <a:rPr lang="en-US" sz="2800"/>
              <a:t>Additional Mitigation Strategies: School Cleaning and Disinfecting </a:t>
            </a:r>
          </a:p>
        </p:txBody>
      </p:sp>
      <p:sp>
        <p:nvSpPr>
          <p:cNvPr id="3" name="Content Placeholder 2">
            <a:extLst>
              <a:ext uri="{FF2B5EF4-FFF2-40B4-BE49-F238E27FC236}">
                <a16:creationId xmlns:a16="http://schemas.microsoft.com/office/drawing/2014/main" id="{A5732ADA-3B95-45EC-AE6D-0E1A9C076AA2}"/>
              </a:ext>
            </a:extLst>
          </p:cNvPr>
          <p:cNvSpPr>
            <a:spLocks noGrp="1"/>
          </p:cNvSpPr>
          <p:nvPr>
            <p:ph idx="1"/>
          </p:nvPr>
        </p:nvSpPr>
        <p:spPr/>
        <p:txBody>
          <a:bodyPr vert="horz" lIns="91440" tIns="45720" rIns="91440" bIns="45720" rtlCol="0" anchor="t">
            <a:noAutofit/>
          </a:bodyPr>
          <a:lstStyle/>
          <a:p>
            <a:pPr marL="0" indent="0">
              <a:spcBef>
                <a:spcPts val="0"/>
              </a:spcBef>
              <a:buNone/>
            </a:pPr>
            <a:r>
              <a:rPr lang="en-US" sz="2400">
                <a:effectLst/>
                <a:latin typeface="+mn-lt"/>
                <a:ea typeface="Times New Roman" panose="02020603050405020304" pitchFamily="18" charset="0"/>
                <a:cs typeface="Calibri"/>
              </a:rPr>
              <a:t>Although it is not the main way the virus spreads, it may be possible for an individual to get COVID-19 by touching an object that is contaminated and then touching their own mouth, nose</a:t>
            </a:r>
            <a:r>
              <a:rPr lang="en-US" sz="2400">
                <a:latin typeface="+mn-lt"/>
                <a:ea typeface="Times New Roman" panose="02020603050405020304" pitchFamily="18" charset="0"/>
                <a:cs typeface="Calibri"/>
              </a:rPr>
              <a:t>,</a:t>
            </a:r>
            <a:r>
              <a:rPr lang="en-US" sz="2400">
                <a:effectLst/>
                <a:latin typeface="+mn-lt"/>
                <a:ea typeface="Times New Roman" panose="02020603050405020304" pitchFamily="18" charset="0"/>
                <a:cs typeface="Calibri"/>
              </a:rPr>
              <a:t> or possibly eyes. Ensure facilities are properly cleaned and disinfected each day following the guidelines below:</a:t>
            </a:r>
            <a:r>
              <a:rPr lang="en-US" sz="2400">
                <a:latin typeface="+mn-lt"/>
                <a:ea typeface="Times New Roman" panose="02020603050405020304" pitchFamily="18" charset="0"/>
                <a:cs typeface="Calibri"/>
              </a:rPr>
              <a:t> </a:t>
            </a:r>
            <a:endParaRPr lang="en-US" sz="2400">
              <a:effectLst/>
              <a:latin typeface="+mn-lt"/>
              <a:ea typeface="Times New Roman" panose="02020603050405020304" pitchFamily="18" charset="0"/>
              <a:cs typeface="Calibri" panose="020F0502020204030204" pitchFamily="34" charset="0"/>
            </a:endParaRPr>
          </a:p>
          <a:p>
            <a:pPr marL="0" marR="0" indent="0">
              <a:spcBef>
                <a:spcPts val="0"/>
              </a:spcBef>
              <a:spcAft>
                <a:spcPts val="0"/>
              </a:spcAft>
              <a:buNone/>
            </a:pPr>
            <a:endParaRPr lang="en-US" sz="2400">
              <a:effectLst/>
              <a:latin typeface="+mn-lt"/>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400" b="1">
                <a:effectLst/>
                <a:latin typeface="+mn-lt"/>
                <a:ea typeface="Calibri" panose="020F0502020204030204" pitchFamily="34" charset="0"/>
              </a:rPr>
              <a:t>Desks: </a:t>
            </a:r>
            <a:r>
              <a:rPr lang="en-US" sz="2400">
                <a:effectLst/>
                <a:latin typeface="+mn-lt"/>
                <a:ea typeface="Calibri" panose="020F0502020204030204" pitchFamily="34" charset="0"/>
              </a:rPr>
              <a:t>Desks should be cleaned at least daily. </a:t>
            </a:r>
            <a:r>
              <a:rPr lang="en-US" sz="2400">
                <a:effectLst/>
                <a:latin typeface="+mn-lt"/>
                <a:ea typeface="Times New Roman" panose="02020603050405020304" pitchFamily="18" charset="0"/>
                <a:cs typeface="Calibri" panose="020F0502020204030204" pitchFamily="34" charset="0"/>
              </a:rPr>
              <a:t>CDC. (2020). Considerations for Schools. Available at </a:t>
            </a:r>
            <a:r>
              <a:rPr lang="en-US" sz="2400" u="sng">
                <a:solidFill>
                  <a:srgbClr val="0000FF"/>
                </a:solidFill>
                <a:effectLst/>
                <a:latin typeface="+mn-lt"/>
                <a:ea typeface="Times New Roman" panose="02020603050405020304" pitchFamily="18" charset="0"/>
                <a:cs typeface="Calibri" panose="020F0502020204030204" pitchFamily="34" charset="0"/>
                <a:hlinkClick r:id="rId3"/>
              </a:rPr>
              <a:t>https://www.cdc.gov/coronavirus/2019-ncov/community/schools-childcare/schools.html</a:t>
            </a:r>
            <a:endParaRPr lang="en-US" sz="2400" u="sng">
              <a:solidFill>
                <a:srgbClr val="0000FF"/>
              </a:solidFill>
              <a:latin typeface="+mn-lt"/>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400" b="1">
                <a:effectLst/>
                <a:latin typeface="+mn-lt"/>
                <a:ea typeface="Calibri" panose="020F0502020204030204" pitchFamily="34" charset="0"/>
              </a:rPr>
              <a:t>Electronics</a:t>
            </a:r>
            <a:r>
              <a:rPr lang="en-US" sz="2400">
                <a:effectLst/>
                <a:latin typeface="+mn-lt"/>
                <a:ea typeface="Calibri" panose="020F0502020204030204" pitchFamily="34" charset="0"/>
              </a:rPr>
              <a:t>: Consider putting a flat, wipeable cover on electronics that are difficult to clean (e.g., keyboards). </a:t>
            </a:r>
          </a:p>
          <a:p>
            <a:pPr marL="342900" marR="0" lvl="0" indent="-342900">
              <a:lnSpc>
                <a:spcPct val="107000"/>
              </a:lnSpc>
              <a:spcBef>
                <a:spcPts val="0"/>
              </a:spcBef>
              <a:spcAft>
                <a:spcPts val="800"/>
              </a:spcAft>
              <a:buFont typeface="Symbol" panose="05050102010706020507" pitchFamily="18" charset="2"/>
              <a:buChar char=""/>
            </a:pPr>
            <a:r>
              <a:rPr lang="en-US" sz="2400" b="1">
                <a:effectLst/>
                <a:latin typeface="+mn-lt"/>
                <a:ea typeface="Calibri" panose="020F0502020204030204" pitchFamily="34" charset="0"/>
                <a:cs typeface="Calibri" panose="020F0502020204030204" pitchFamily="34" charset="0"/>
              </a:rPr>
              <a:t>Outdoor play areas: </a:t>
            </a:r>
            <a:r>
              <a:rPr lang="en-US" sz="2400">
                <a:effectLst/>
                <a:latin typeface="+mn-lt"/>
                <a:ea typeface="Calibri" panose="020F0502020204030204" pitchFamily="34" charset="0"/>
                <a:cs typeface="Calibri" panose="020F0502020204030204" pitchFamily="34" charset="0"/>
              </a:rPr>
              <a:t>High-touch surfaces made of plastic or metal should be cleaned and disinfected at least daily or between use by custodial staff.</a:t>
            </a:r>
            <a:endParaRPr lang="en-US" sz="2400">
              <a:effectLst/>
              <a:latin typeface="+mn-lt"/>
              <a:ea typeface="Times New Roman" panose="02020603050405020304" pitchFamily="18" charset="0"/>
              <a:cs typeface="Calibri" panose="020F050202020403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D6E85BC0-0E21-4354-AF42-CCB9BDDC2EE4}"/>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420760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AD7240-62C0-4D18-AEEF-7B1D837549E1}"/>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
        <p:nvSpPr>
          <p:cNvPr id="3" name="Content Placeholder 2">
            <a:extLst>
              <a:ext uri="{FF2B5EF4-FFF2-40B4-BE49-F238E27FC236}">
                <a16:creationId xmlns:a16="http://schemas.microsoft.com/office/drawing/2014/main" id="{F05A7A42-FE72-4EFB-99D6-F44118738644}"/>
              </a:ext>
            </a:extLst>
          </p:cNvPr>
          <p:cNvSpPr>
            <a:spLocks noGrp="1"/>
          </p:cNvSpPr>
          <p:nvPr>
            <p:ph idx="13"/>
          </p:nvPr>
        </p:nvSpPr>
        <p:spPr>
          <a:xfrm>
            <a:off x="435429" y="2189408"/>
            <a:ext cx="5660571" cy="3814217"/>
          </a:xfrm>
        </p:spPr>
        <p:txBody>
          <a:bodyPr/>
          <a:lstStyle/>
          <a:p>
            <a:pPr marL="342900" indent="-342900">
              <a:lnSpc>
                <a:spcPct val="107000"/>
              </a:lnSpc>
              <a:spcBef>
                <a:spcPts val="0"/>
              </a:spcBef>
              <a:spcAft>
                <a:spcPts val="800"/>
              </a:spcAft>
              <a:buFont typeface="Symbol" panose="05050102010706020507" pitchFamily="18" charset="2"/>
              <a:buChar char=""/>
            </a:pPr>
            <a:r>
              <a:rPr lang="en-US" sz="1600" dirty="0">
                <a:effectLst/>
                <a:latin typeface="+mn-lt"/>
                <a:ea typeface="Times New Roman" panose="02020603050405020304" pitchFamily="18" charset="0"/>
                <a:cs typeface="Calibri" panose="020F0502020204030204" pitchFamily="34" charset="0"/>
              </a:rPr>
              <a:t>Cleaning and disinfecting should occur at least daily for shared spaces and furniture. For high-touch surfaces (e.g., door handles, light switches, water fountains, toilet seats) cleaning and disinfecting should occur three to four times per day and/or between uses.</a:t>
            </a:r>
          </a:p>
          <a:p>
            <a:pPr marL="342900" indent="-342900">
              <a:lnSpc>
                <a:spcPct val="107000"/>
              </a:lnSpc>
              <a:spcBef>
                <a:spcPts val="0"/>
              </a:spcBef>
              <a:spcAft>
                <a:spcPts val="800"/>
              </a:spcAft>
              <a:buFont typeface="Symbol" panose="05050102010706020507" pitchFamily="18" charset="2"/>
              <a:buChar char=""/>
            </a:pPr>
            <a:r>
              <a:rPr lang="en-US" sz="1600" b="1" dirty="0">
                <a:solidFill>
                  <a:srgbClr val="000000"/>
                </a:solidFill>
                <a:effectLst/>
                <a:latin typeface="+mn-lt"/>
                <a:ea typeface="Times New Roman" panose="02020603050405020304" pitchFamily="18" charset="0"/>
              </a:rPr>
              <a:t>When cleaning surfaces</a:t>
            </a:r>
            <a:r>
              <a:rPr lang="en-US" sz="1600" dirty="0">
                <a:solidFill>
                  <a:srgbClr val="000000"/>
                </a:solidFill>
                <a:effectLst/>
                <a:latin typeface="+mn-lt"/>
                <a:ea typeface="Times New Roman" panose="02020603050405020304" pitchFamily="18" charset="0"/>
              </a:rPr>
              <a:t> (such as desks, counters, tables, or tray tables, etc.), use a wipe that contains a commercial detergent (e.g., Clorox®, Lysol®, </a:t>
            </a:r>
            <a:r>
              <a:rPr lang="en-US" sz="1600" dirty="0" err="1">
                <a:solidFill>
                  <a:srgbClr val="000000"/>
                </a:solidFill>
                <a:effectLst/>
                <a:latin typeface="+mn-lt"/>
                <a:ea typeface="Times New Roman" panose="02020603050405020304" pitchFamily="18" charset="0"/>
              </a:rPr>
              <a:t>etc</a:t>
            </a:r>
            <a:r>
              <a:rPr lang="en-US" sz="1600" dirty="0">
                <a:solidFill>
                  <a:srgbClr val="000000"/>
                </a:solidFill>
                <a:effectLst/>
                <a:latin typeface="+mn-lt"/>
                <a:ea typeface="Times New Roman" panose="02020603050405020304" pitchFamily="18" charset="0"/>
              </a:rPr>
              <a:t>), or apply a spray-on detergent (e.g. Formula 409®, Fantastic®, Windex® Multi-Surface, etc.) and vigorously wipe the area that has come into contact with the allergen. </a:t>
            </a:r>
            <a:r>
              <a:rPr lang="en-US" sz="1600" dirty="0">
                <a:solidFill>
                  <a:srgbClr val="000000"/>
                </a:solidFill>
                <a:effectLst/>
                <a:latin typeface="+mn-lt"/>
                <a:ea typeface="Times New Roman" panose="02020603050405020304" pitchFamily="18" charset="0"/>
                <a:hlinkClick r:id="rId2"/>
              </a:rPr>
              <a:t>https://www.foodallergyawareness.org/food-allergy-and-anaphylaxis/cross-contact/cross-contact/</a:t>
            </a:r>
            <a:endParaRPr lang="en-US" sz="1600" dirty="0">
              <a:solidFill>
                <a:srgbClr val="000000"/>
              </a:solidFill>
              <a:effectLst/>
              <a:latin typeface="+mn-lt"/>
              <a:ea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endParaRPr lang="en-US" sz="1600" dirty="0">
              <a:effectLst/>
              <a:latin typeface="+mn-lt"/>
              <a:ea typeface="Times New Roman" panose="02020603050405020304" pitchFamily="18" charset="0"/>
              <a:cs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78783E0E-661B-4AB6-9B22-6F0F6A48B3EB}"/>
              </a:ext>
            </a:extLst>
          </p:cNvPr>
          <p:cNvSpPr>
            <a:spLocks noGrp="1"/>
          </p:cNvSpPr>
          <p:nvPr>
            <p:ph type="body" idx="1"/>
          </p:nvPr>
        </p:nvSpPr>
        <p:spPr/>
        <p:txBody>
          <a:bodyPr/>
          <a:lstStyle/>
          <a:p>
            <a:r>
              <a:rPr lang="en-US"/>
              <a:t>Frequency</a:t>
            </a:r>
          </a:p>
        </p:txBody>
      </p:sp>
      <p:sp>
        <p:nvSpPr>
          <p:cNvPr id="6" name="Text Placeholder 5">
            <a:extLst>
              <a:ext uri="{FF2B5EF4-FFF2-40B4-BE49-F238E27FC236}">
                <a16:creationId xmlns:a16="http://schemas.microsoft.com/office/drawing/2014/main" id="{3ED0DCF6-417E-4846-94D3-2A35A840C2CD}"/>
              </a:ext>
            </a:extLst>
          </p:cNvPr>
          <p:cNvSpPr>
            <a:spLocks noGrp="1"/>
          </p:cNvSpPr>
          <p:nvPr>
            <p:ph type="body" idx="15"/>
          </p:nvPr>
        </p:nvSpPr>
        <p:spPr/>
        <p:txBody>
          <a:bodyPr/>
          <a:lstStyle/>
          <a:p>
            <a:r>
              <a:rPr lang="en-US"/>
              <a:t>Responsibility</a:t>
            </a:r>
          </a:p>
        </p:txBody>
      </p:sp>
      <p:sp>
        <p:nvSpPr>
          <p:cNvPr id="2" name="Title 1">
            <a:extLst>
              <a:ext uri="{FF2B5EF4-FFF2-40B4-BE49-F238E27FC236}">
                <a16:creationId xmlns:a16="http://schemas.microsoft.com/office/drawing/2014/main" id="{56EEED4D-DA7F-4B09-A029-0551B79E0B6B}"/>
              </a:ext>
            </a:extLst>
          </p:cNvPr>
          <p:cNvSpPr>
            <a:spLocks noGrp="1"/>
          </p:cNvSpPr>
          <p:nvPr>
            <p:ph type="title"/>
          </p:nvPr>
        </p:nvSpPr>
        <p:spPr/>
        <p:txBody>
          <a:bodyPr/>
          <a:lstStyle/>
          <a:p>
            <a:r>
              <a:rPr lang="en-US" sz="3200"/>
              <a:t>Additional Mitigation Strategies: School Cleaning and Disinfecting </a:t>
            </a:r>
            <a:endParaRPr lang="en-US"/>
          </a:p>
        </p:txBody>
      </p:sp>
      <p:sp>
        <p:nvSpPr>
          <p:cNvPr id="7" name="Content Placeholder 6">
            <a:extLst>
              <a:ext uri="{FF2B5EF4-FFF2-40B4-BE49-F238E27FC236}">
                <a16:creationId xmlns:a16="http://schemas.microsoft.com/office/drawing/2014/main" id="{CA7147EE-DEDE-487E-B17B-CA078C2AD634}"/>
              </a:ext>
            </a:extLst>
          </p:cNvPr>
          <p:cNvSpPr>
            <a:spLocks noGrp="1"/>
          </p:cNvSpPr>
          <p:nvPr>
            <p:ph idx="16"/>
          </p:nvPr>
        </p:nvSpPr>
        <p:spPr/>
        <p:txBody>
          <a:bodyPr/>
          <a:lstStyle/>
          <a:p>
            <a:r>
              <a:rPr lang="en-US" sz="2200">
                <a:effectLst/>
                <a:latin typeface="+mn-lt"/>
                <a:ea typeface="Times New Roman" panose="02020603050405020304" pitchFamily="18" charset="0"/>
                <a:cs typeface="Calibri" panose="020F0502020204030204" pitchFamily="34" charset="0"/>
              </a:rPr>
              <a:t>Dedicated custodial staff should handle all disinfection requiring chemicals for facilities (e.g., classrooms, bathrooms, mask break areas) and high-touch objects (e.g., door handles, light switches, water fountains). For other surfaces, determine cleaning responsibility on a case-by-case basis. For shared and high-touch items such as desks, cleaning responsibility may be shared by students, if the task is age appropriate and safe. </a:t>
            </a:r>
          </a:p>
          <a:p>
            <a:endParaRPr lang="en-US"/>
          </a:p>
        </p:txBody>
      </p:sp>
    </p:spTree>
    <p:extLst>
      <p:ext uri="{BB962C8B-B14F-4D97-AF65-F5344CB8AC3E}">
        <p14:creationId xmlns:p14="http://schemas.microsoft.com/office/powerpoint/2010/main" val="276081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3B50-5FDF-4642-B759-89450B5B46DE}"/>
              </a:ext>
            </a:extLst>
          </p:cNvPr>
          <p:cNvSpPr>
            <a:spLocks noGrp="1"/>
          </p:cNvSpPr>
          <p:nvPr>
            <p:ph type="title"/>
          </p:nvPr>
        </p:nvSpPr>
        <p:spPr/>
        <p:txBody>
          <a:bodyPr/>
          <a:lstStyle/>
          <a:p>
            <a:r>
              <a:rPr lang="en-US">
                <a:latin typeface="Segoe UI Semibold"/>
                <a:cs typeface="Segoe UI Semibold"/>
              </a:rPr>
              <a:t>Guidelines for Mealtime </a:t>
            </a:r>
            <a:endParaRPr lang="en-US"/>
          </a:p>
        </p:txBody>
      </p:sp>
      <p:sp>
        <p:nvSpPr>
          <p:cNvPr id="3" name="Content Placeholder 2">
            <a:extLst>
              <a:ext uri="{FF2B5EF4-FFF2-40B4-BE49-F238E27FC236}">
                <a16:creationId xmlns:a16="http://schemas.microsoft.com/office/drawing/2014/main" id="{8B3FE411-8365-47CB-944C-7108B46670EE}"/>
              </a:ext>
            </a:extLst>
          </p:cNvPr>
          <p:cNvSpPr>
            <a:spLocks noGrp="1"/>
          </p:cNvSpPr>
          <p:nvPr>
            <p:ph idx="1"/>
          </p:nvPr>
        </p:nvSpPr>
        <p:spPr/>
        <p:txBody>
          <a:bodyPr/>
          <a:lstStyle/>
          <a:p>
            <a:r>
              <a:rPr lang="en-US" sz="2800" b="1" dirty="0">
                <a:effectLst/>
                <a:latin typeface="+mn-lt"/>
                <a:ea typeface="Times New Roman" panose="02020603050405020304" pitchFamily="18" charset="0"/>
                <a:cs typeface="Times New Roman" panose="02020603050405020304" pitchFamily="18" charset="0"/>
              </a:rPr>
              <a:t>Eating areas for students: </a:t>
            </a:r>
            <a:r>
              <a:rPr lang="en-US" sz="2800" dirty="0">
                <a:effectLst/>
                <a:latin typeface="+mn-lt"/>
                <a:ea typeface="Times New Roman" panose="02020603050405020304" pitchFamily="18" charset="0"/>
              </a:rPr>
              <a:t>As students will be unmasked to eat, there is a strict requirement of </a:t>
            </a:r>
            <a:r>
              <a:rPr lang="en-US" sz="2800" b="1" dirty="0">
                <a:effectLst/>
                <a:latin typeface="+mn-lt"/>
                <a:ea typeface="Times New Roman" panose="02020603050405020304" pitchFamily="18" charset="0"/>
              </a:rPr>
              <a:t>6 feet of physical distance</a:t>
            </a:r>
            <a:r>
              <a:rPr lang="en-US" sz="2800" dirty="0">
                <a:effectLst/>
                <a:latin typeface="+mn-lt"/>
                <a:ea typeface="Times New Roman" panose="02020603050405020304" pitchFamily="18" charset="0"/>
              </a:rPr>
              <a:t> between each student. </a:t>
            </a:r>
          </a:p>
          <a:p>
            <a:r>
              <a:rPr lang="en-US" sz="2800" dirty="0">
                <a:effectLst/>
                <a:latin typeface="+mn-lt"/>
                <a:ea typeface="Times New Roman" panose="02020603050405020304" pitchFamily="18" charset="0"/>
              </a:rPr>
              <a:t>Based on current CDC recommendations, it is preferable for students to eat in classroom spaces. This may not be feasible for all sites. Additional information:  </a:t>
            </a:r>
            <a:r>
              <a:rPr lang="en-US" sz="2800" u="sng" dirty="0">
                <a:solidFill>
                  <a:srgbClr val="0000FF"/>
                </a:solidFill>
                <a:effectLst/>
                <a:latin typeface="+mn-lt"/>
                <a:ea typeface="Times New Roman" panose="02020603050405020304" pitchFamily="18" charset="0"/>
                <a:cs typeface="Calibri" panose="020F0502020204030204" pitchFamily="34" charset="0"/>
                <a:hlinkClick r:id="rId2"/>
              </a:rPr>
              <a:t>https://www.cdc.gov/coronavirus/2019-ncov/community/schools-childcare/guidance-for-schools.html</a:t>
            </a:r>
            <a:endParaRPr lang="en-US" sz="2800" u="sng" dirty="0">
              <a:solidFill>
                <a:srgbClr val="0000FF"/>
              </a:solidFill>
              <a:effectLst/>
              <a:latin typeface="+mn-lt"/>
              <a:ea typeface="Times New Roman" panose="02020603050405020304" pitchFamily="18"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C70DA26-77F0-4B9C-9B2C-A9E7F490A44E}"/>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3425767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CONTENTS</a:t>
            </a:r>
            <a:endParaRPr kumimoji="0" lang="zh-CN" altLang="en-US" sz="32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pSp>
        <p:nvGrpSpPr>
          <p:cNvPr id="18" name="Group 17" descr="Welcome"/>
          <p:cNvGrpSpPr/>
          <p:nvPr/>
        </p:nvGrpSpPr>
        <p:grpSpPr>
          <a:xfrm>
            <a:off x="2893914" y="670495"/>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01</a:t>
              </a:r>
              <a:endParaRPr lang="zh-CN" altLang="en-US" sz="320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latin typeface="Segoe SemiBold"/>
                  <a:ea typeface="Segoe UI Black"/>
                </a:rPr>
                <a:t>Welcome</a:t>
              </a:r>
              <a:endParaRPr lang="zh-CN" altLang="en-US" sz="3600" b="1">
                <a:solidFill>
                  <a:schemeClr val="accent1">
                    <a:lumMod val="50000"/>
                  </a:schemeClr>
                </a:solidFill>
              </a:endParaRPr>
            </a:p>
          </p:txBody>
        </p:sp>
      </p:grpSp>
      <p:grpSp>
        <p:nvGrpSpPr>
          <p:cNvPr id="22" name="Group 21" descr="Langauge Acess for Parents"/>
          <p:cNvGrpSpPr/>
          <p:nvPr/>
        </p:nvGrpSpPr>
        <p:grpSpPr>
          <a:xfrm>
            <a:off x="2893912" y="3209052"/>
            <a:ext cx="8839201" cy="787688"/>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03</a:t>
              </a:r>
              <a:endParaRPr lang="zh-CN" altLang="en-US" sz="3200">
                <a:latin typeface="Segoe SemiBold" panose="020B0703040204020203" pitchFamily="34" charset="0"/>
                <a:cs typeface="Segoe SemiBold" panose="020B0703040204020203" pitchFamily="34" charset="0"/>
              </a:endParaRPr>
            </a:p>
          </p:txBody>
        </p:sp>
        <p:sp>
          <p:nvSpPr>
            <p:cNvPr id="13" name="文本框 12" descr="Language Access for Parents&#10;">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3200" b="1">
                  <a:solidFill>
                    <a:srgbClr val="000000"/>
                  </a:solidFill>
                </a:rPr>
                <a:t>Training and Prevention</a:t>
              </a:r>
              <a:endParaRPr lang="en-US" altLang="zh-CN" sz="3200" b="1">
                <a:solidFill>
                  <a:srgbClr val="000000"/>
                </a:solidFill>
                <a:latin typeface="Segoe SemiBold" panose="020B0703040204020203"/>
                <a:cs typeface="Segoe UI"/>
              </a:endParaRPr>
            </a:p>
          </p:txBody>
        </p:sp>
      </p:grpSp>
      <p:grpSp>
        <p:nvGrpSpPr>
          <p:cNvPr id="23" name="Group 22" descr="Special Education Resource Guide"/>
          <p:cNvGrpSpPr/>
          <p:nvPr/>
        </p:nvGrpSpPr>
        <p:grpSpPr>
          <a:xfrm>
            <a:off x="2893913" y="4474120"/>
            <a:ext cx="9514401" cy="809459"/>
            <a:chOff x="3061061" y="4335544"/>
            <a:chExt cx="9080190"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04</a:t>
              </a:r>
              <a:endParaRPr lang="zh-CN" altLang="en-US" sz="3200">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2" y="4386331"/>
              <a:ext cx="8222399"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rPr>
                <a:t>Q&amp;A</a:t>
              </a:r>
            </a:p>
          </p:txBody>
        </p:sp>
      </p:grpSp>
      <p:sp>
        <p:nvSpPr>
          <p:cNvPr id="2" name="Rectangle 1" descr="Language Access for Parents"/>
          <p:cNvSpPr/>
          <p:nvPr/>
        </p:nvSpPr>
        <p:spPr>
          <a:xfrm>
            <a:off x="3751703" y="3209052"/>
            <a:ext cx="7397319" cy="646331"/>
          </a:xfrm>
          <a:prstGeom prst="rect">
            <a:avLst/>
          </a:prstGeom>
        </p:spPr>
        <p:txBody>
          <a:bodyPr wrap="square" anchor="t">
            <a:spAutoFit/>
          </a:bodyPr>
          <a:lstStyle/>
          <a:p>
            <a:endParaRPr lang="en-US" altLang="zh-CN" sz="3600" b="1">
              <a:solidFill>
                <a:schemeClr val="accent1">
                  <a:lumMod val="50000"/>
                </a:schemeClr>
              </a:solidFill>
              <a:latin typeface="Segoe SemiBold" panose="020B0703040204020203"/>
              <a:cs typeface="Segoe UI"/>
            </a:endParaRPr>
          </a:p>
        </p:txBody>
      </p:sp>
      <p:grpSp>
        <p:nvGrpSpPr>
          <p:cNvPr id="19" name="Group 18" descr="Timelines Update">
            <a:extLst>
              <a:ext uri="{FF2B5EF4-FFF2-40B4-BE49-F238E27FC236}">
                <a16:creationId xmlns:a16="http://schemas.microsoft.com/office/drawing/2014/main" id="{577DF3D8-9228-447D-B84C-8C66D678BB4B}"/>
              </a:ext>
            </a:extLst>
          </p:cNvPr>
          <p:cNvGrpSpPr/>
          <p:nvPr/>
        </p:nvGrpSpPr>
        <p:grpSpPr>
          <a:xfrm>
            <a:off x="2893912" y="1932056"/>
            <a:ext cx="8721891" cy="852842"/>
            <a:chOff x="3070470" y="1829697"/>
            <a:chExt cx="8852714" cy="852842"/>
          </a:xfrm>
        </p:grpSpPr>
        <p:sp>
          <p:nvSpPr>
            <p:cNvPr id="20" name="矩形 9">
              <a:extLst>
                <a:ext uri="{FF2B5EF4-FFF2-40B4-BE49-F238E27FC236}">
                  <a16:creationId xmlns:a16="http://schemas.microsoft.com/office/drawing/2014/main" id="{3C6C5F95-B3AF-4343-BFA4-B54DB96C5D09}"/>
                </a:ext>
              </a:extLst>
            </p:cNvPr>
            <p:cNvSpPr/>
            <p:nvPr/>
          </p:nvSpPr>
          <p:spPr>
            <a:xfrm>
              <a:off x="3070470"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a:latin typeface="Segoe SemiBold" panose="020B0703040204020203" pitchFamily="34" charset="0"/>
                  <a:cs typeface="Segoe SemiBold" panose="020B0703040204020203" pitchFamily="34" charset="0"/>
                </a:rPr>
                <a:t>02</a:t>
              </a:r>
              <a:endParaRPr lang="zh-CN" altLang="en-US" sz="3200">
                <a:latin typeface="Segoe SemiBold" panose="020B0703040204020203" pitchFamily="34" charset="0"/>
                <a:cs typeface="Segoe SemiBold" panose="020B0703040204020203" pitchFamily="34" charset="0"/>
              </a:endParaRPr>
            </a:p>
          </p:txBody>
        </p:sp>
        <p:sp>
          <p:nvSpPr>
            <p:cNvPr id="25" name="文本框 10" descr="DESE Special Education Updates">
              <a:extLst>
                <a:ext uri="{FF2B5EF4-FFF2-40B4-BE49-F238E27FC236}">
                  <a16:creationId xmlns:a16="http://schemas.microsoft.com/office/drawing/2014/main" id="{9D12FDF8-F0C9-495A-BC27-27FF25E7CA87}"/>
                </a:ext>
              </a:extLst>
            </p:cNvPr>
            <p:cNvSpPr txBox="1"/>
            <p:nvPr/>
          </p:nvSpPr>
          <p:spPr>
            <a:xfrm>
              <a:off x="3941774" y="1829697"/>
              <a:ext cx="7981410" cy="809459"/>
            </a:xfrm>
            <a:prstGeom prst="rect">
              <a:avLst/>
            </a:prstGeom>
            <a:noFill/>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zh-CN" sz="3200">
                <a:solidFill>
                  <a:schemeClr val="accent1">
                    <a:lumMod val="50000"/>
                  </a:schemeClr>
                </a:solidFill>
                <a:latin typeface="Segoe SemiBold"/>
                <a:ea typeface="Segoe UI Black"/>
              </a:endParaRPr>
            </a:p>
            <a:p>
              <a:r>
                <a:rPr lang="en-US" sz="3200" b="1">
                  <a:solidFill>
                    <a:schemeClr val="accent1">
                      <a:lumMod val="50000"/>
                    </a:schemeClr>
                  </a:solidFill>
                  <a:latin typeface="Segoe SemiBold"/>
                  <a:ea typeface="Segoe UI Black"/>
                </a:rPr>
                <a:t>COVID-19 Background Information</a:t>
              </a:r>
              <a:endParaRPr lang="en-US" sz="3200" b="1">
                <a:solidFill>
                  <a:srgbClr val="000000"/>
                </a:solidFill>
                <a:latin typeface="+mn-lt"/>
              </a:endParaRPr>
            </a:p>
            <a:p>
              <a:endParaRPr lang="en-US" altLang="zh-CN" sz="3200" b="1">
                <a:solidFill>
                  <a:srgbClr val="000000"/>
                </a:solidFill>
                <a:latin typeface="Segoe SemiBold" panose="020B0703040204020203"/>
                <a:cs typeface="Segoe UI"/>
              </a:endParaRPr>
            </a:p>
          </p:txBody>
        </p:sp>
      </p:grpSp>
      <p:grpSp>
        <p:nvGrpSpPr>
          <p:cNvPr id="21" name="Group 20" descr="Q&amp;A">
            <a:extLst>
              <a:ext uri="{FF2B5EF4-FFF2-40B4-BE49-F238E27FC236}">
                <a16:creationId xmlns:a16="http://schemas.microsoft.com/office/drawing/2014/main" id="{8AFCA876-1B3D-4E8C-B0DD-70220A3369D3}"/>
              </a:ext>
            </a:extLst>
          </p:cNvPr>
          <p:cNvGrpSpPr/>
          <p:nvPr/>
        </p:nvGrpSpPr>
        <p:grpSpPr>
          <a:xfrm>
            <a:off x="2893913" y="4474120"/>
            <a:ext cx="9514401" cy="809459"/>
            <a:chOff x="2893913" y="4474120"/>
            <a:chExt cx="9080190" cy="809459"/>
          </a:xfrm>
        </p:grpSpPr>
        <p:sp>
          <p:nvSpPr>
            <p:cNvPr id="24" name="矩形 13">
              <a:extLst>
                <a:ext uri="{FF2B5EF4-FFF2-40B4-BE49-F238E27FC236}">
                  <a16:creationId xmlns:a16="http://schemas.microsoft.com/office/drawing/2014/main" id="{1BB3BAAD-1C92-4656-9579-7044864BACDE}"/>
                </a:ext>
              </a:extLst>
            </p:cNvPr>
            <p:cNvSpPr/>
            <p:nvPr/>
          </p:nvSpPr>
          <p:spPr>
            <a:xfrm>
              <a:off x="2893913" y="447412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a:cs typeface="Segoe SemiBold" panose="020B0703040204020203" pitchFamily="34" charset="0"/>
                </a:rPr>
                <a:t>04</a:t>
              </a:r>
              <a:endParaRPr lang="zh-CN" altLang="en-US" sz="3200">
                <a:cs typeface="Segoe SemiBold" panose="020B0703040204020203" pitchFamily="34" charset="0"/>
              </a:endParaRPr>
            </a:p>
          </p:txBody>
        </p:sp>
        <p:sp>
          <p:nvSpPr>
            <p:cNvPr id="29" name="文本框 14">
              <a:extLst>
                <a:ext uri="{FF2B5EF4-FFF2-40B4-BE49-F238E27FC236}">
                  <a16:creationId xmlns:a16="http://schemas.microsoft.com/office/drawing/2014/main" id="{B6F0CFC4-9399-41B4-9C7B-F0F3BBEA5A27}"/>
                </a:ext>
              </a:extLst>
            </p:cNvPr>
            <p:cNvSpPr txBox="1"/>
            <p:nvPr/>
          </p:nvSpPr>
          <p:spPr>
            <a:xfrm>
              <a:off x="3751704" y="4524907"/>
              <a:ext cx="8222399" cy="758672"/>
            </a:xfrm>
            <a:prstGeom prst="rect">
              <a:avLst/>
            </a:prstGeom>
            <a:noFill/>
          </p:spPr>
          <p:txBody>
            <a:bodyPr wrap="square"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a:solidFill>
                    <a:schemeClr val="accent1">
                      <a:lumMod val="50000"/>
                    </a:schemeClr>
                  </a:solidFill>
                </a:rPr>
                <a:t> </a:t>
              </a:r>
            </a:p>
          </p:txBody>
        </p:sp>
      </p:grpSp>
    </p:spTree>
    <p:extLst>
      <p:ext uri="{BB962C8B-B14F-4D97-AF65-F5344CB8AC3E}">
        <p14:creationId xmlns:p14="http://schemas.microsoft.com/office/powerpoint/2010/main" val="321881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7059-E92C-490E-9116-604E1C936C59}"/>
              </a:ext>
            </a:extLst>
          </p:cNvPr>
          <p:cNvSpPr>
            <a:spLocks noGrp="1"/>
          </p:cNvSpPr>
          <p:nvPr>
            <p:ph type="title"/>
          </p:nvPr>
        </p:nvSpPr>
        <p:spPr/>
        <p:txBody>
          <a:bodyPr/>
          <a:lstStyle/>
          <a:p>
            <a:r>
              <a:rPr lang="en-US">
                <a:latin typeface="Segoe UI Semibold"/>
                <a:cs typeface="Segoe UI Semibold"/>
              </a:rPr>
              <a:t>Guidelines for Mealtime </a:t>
            </a:r>
            <a:endParaRPr lang="en-US"/>
          </a:p>
        </p:txBody>
      </p:sp>
      <p:sp>
        <p:nvSpPr>
          <p:cNvPr id="3" name="Content Placeholder 2">
            <a:extLst>
              <a:ext uri="{FF2B5EF4-FFF2-40B4-BE49-F238E27FC236}">
                <a16:creationId xmlns:a16="http://schemas.microsoft.com/office/drawing/2014/main" id="{4F970514-46CA-4EE2-8DA8-2214B4E58217}"/>
              </a:ext>
            </a:extLst>
          </p:cNvPr>
          <p:cNvSpPr>
            <a:spLocks noGrp="1"/>
          </p:cNvSpPr>
          <p:nvPr>
            <p:ph idx="1"/>
          </p:nvPr>
        </p:nvSpPr>
        <p:spPr/>
        <p:txBody>
          <a:bodyPr vert="horz" lIns="91440" tIns="45720" rIns="91440" bIns="45720" rtlCol="0" anchor="t">
            <a:noAutofit/>
          </a:bodyPr>
          <a:lstStyle/>
          <a:p>
            <a:r>
              <a:rPr lang="en-US" sz="2400" b="1">
                <a:effectLst/>
                <a:latin typeface="+mn-lt"/>
                <a:ea typeface="Times New Roman" panose="02020603050405020304" pitchFamily="18" charset="0"/>
                <a:cs typeface="Calibri"/>
              </a:rPr>
              <a:t>Masks</a:t>
            </a:r>
            <a:r>
              <a:rPr lang="en-US" sz="2400">
                <a:effectLst/>
                <a:latin typeface="+mn-lt"/>
                <a:ea typeface="Times New Roman" panose="02020603050405020304" pitchFamily="18" charset="0"/>
                <a:cs typeface="Calibri"/>
              </a:rPr>
              <a:t>: Ensure proper removal and placement of masks before eating. Masks should be removed by </a:t>
            </a:r>
            <a:r>
              <a:rPr lang="en-US" sz="2400">
                <a:latin typeface="+mn-lt"/>
                <a:ea typeface="Times New Roman" panose="02020603050405020304" pitchFamily="18" charset="0"/>
                <a:cs typeface="Calibri"/>
              </a:rPr>
              <a:t>handling</a:t>
            </a:r>
            <a:r>
              <a:rPr lang="en-US" sz="2400">
                <a:effectLst/>
                <a:latin typeface="+mn-lt"/>
                <a:ea typeface="Times New Roman" panose="02020603050405020304" pitchFamily="18" charset="0"/>
                <a:cs typeface="Calibri"/>
              </a:rPr>
              <a:t> the ties or back/ear areas of the mask once seated. Do not touch the outside or inside of the part covering the face. While eating, masks should be placed on a napkin, paper towel, or other container on the table, with the inside of the mask facing up. Masks should be put back on before leaving the seat. More information is available</a:t>
            </a:r>
            <a:r>
              <a:rPr lang="en-US" sz="2400">
                <a:latin typeface="+mn-lt"/>
                <a:ea typeface="Times New Roman" panose="02020603050405020304" pitchFamily="18" charset="0"/>
                <a:cs typeface="Calibri"/>
              </a:rPr>
              <a:t> at </a:t>
            </a:r>
            <a:r>
              <a:rPr lang="en-US" sz="2400">
                <a:latin typeface="+mn-lt"/>
                <a:ea typeface="Times New Roman" panose="02020603050405020304" pitchFamily="18" charset="0"/>
                <a:cs typeface="Calibri"/>
                <a:hlinkClick r:id="rId2">
                  <a:extLst>
                    <a:ext uri="{A12FA001-AC4F-418D-AE19-62706E023703}">
                      <ahyp:hlinkClr xmlns:ahyp="http://schemas.microsoft.com/office/drawing/2018/hyperlinkcolor" val="tx"/>
                    </a:ext>
                  </a:extLst>
                </a:hlinkClick>
              </a:rPr>
              <a:t>www.mass.gov/news/mask-up-ma</a:t>
            </a:r>
            <a:endParaRPr lang="en-US" sz="2400" u="sng">
              <a:latin typeface="+mn-lt"/>
              <a:ea typeface="Times New Roman" panose="02020603050405020304" pitchFamily="18" charset="0"/>
              <a:cs typeface="Calibri" panose="020F0502020204030204" pitchFamily="34" charset="0"/>
            </a:endParaRPr>
          </a:p>
          <a:p>
            <a:r>
              <a:rPr lang="en-US" sz="2400">
                <a:latin typeface="+mn-lt"/>
                <a:ea typeface="Times New Roman" panose="02020603050405020304" pitchFamily="18" charset="0"/>
                <a:cs typeface="Calibri"/>
              </a:rPr>
              <a:t> </a:t>
            </a:r>
            <a:r>
              <a:rPr lang="en-US" sz="2400" b="1">
                <a:effectLst/>
                <a:latin typeface="+mn-lt"/>
                <a:ea typeface="Times New Roman" panose="02020603050405020304" pitchFamily="18" charset="0"/>
                <a:cs typeface="Calibri"/>
              </a:rPr>
              <a:t>Distancing:</a:t>
            </a:r>
            <a:r>
              <a:rPr lang="en-US" sz="2400">
                <a:effectLst/>
                <a:latin typeface="+mn-lt"/>
                <a:ea typeface="Times New Roman" panose="02020603050405020304" pitchFamily="18" charset="0"/>
                <a:cs typeface="Calibri"/>
              </a:rPr>
              <a:t> </a:t>
            </a:r>
            <a:r>
              <a:rPr lang="en-US" sz="2400">
                <a:latin typeface="+mn-lt"/>
                <a:ea typeface="Times New Roman" panose="02020603050405020304" pitchFamily="18" charset="0"/>
                <a:cs typeface="Calibri"/>
              </a:rPr>
              <a:t>Individuals must</a:t>
            </a:r>
            <a:r>
              <a:rPr lang="en-US" sz="2400">
                <a:effectLst/>
                <a:latin typeface="+mn-lt"/>
                <a:ea typeface="Times New Roman" panose="02020603050405020304" pitchFamily="18" charset="0"/>
                <a:cs typeface="Calibri"/>
              </a:rPr>
              <a:t> be at least 6 feet apart at all times when </a:t>
            </a:r>
            <a:r>
              <a:rPr lang="en-US" sz="2400">
                <a:latin typeface="+mn-lt"/>
                <a:ea typeface="Times New Roman" panose="02020603050405020304" pitchFamily="18" charset="0"/>
                <a:cs typeface="Calibri"/>
              </a:rPr>
              <a:t>masks are  </a:t>
            </a:r>
            <a:r>
              <a:rPr lang="en-US" sz="2400">
                <a:effectLst/>
                <a:latin typeface="+mn-lt"/>
                <a:ea typeface="Times New Roman" panose="02020603050405020304" pitchFamily="18" charset="0"/>
                <a:cs typeface="Calibri"/>
              </a:rPr>
              <a:t>removed.</a:t>
            </a:r>
            <a:r>
              <a:rPr lang="en-US" sz="2400">
                <a:latin typeface="+mn-lt"/>
                <a:ea typeface="Times New Roman" panose="02020603050405020304" pitchFamily="18" charset="0"/>
                <a:cs typeface="Calibri"/>
              </a:rPr>
              <a:t> </a:t>
            </a:r>
            <a:endParaRPr lang="en-US" sz="2400" u="sng">
              <a:effectLst/>
              <a:latin typeface="+mn-lt"/>
              <a:ea typeface="Times New Roman" panose="02020603050405020304" pitchFamily="18" charset="0"/>
              <a:cs typeface="Calibri" panose="020F0502020204030204" pitchFamily="34" charset="0"/>
            </a:endParaRPr>
          </a:p>
          <a:p>
            <a:r>
              <a:rPr lang="en-US" sz="2400" b="1">
                <a:effectLst/>
                <a:latin typeface="+mn-lt"/>
                <a:ea typeface="Times New Roman" panose="02020603050405020304" pitchFamily="18" charset="0"/>
                <a:cs typeface="Calibri" panose="020F0502020204030204" pitchFamily="34" charset="0"/>
              </a:rPr>
              <a:t>Hand hygiene: </a:t>
            </a:r>
            <a:r>
              <a:rPr lang="en-US" sz="2400">
                <a:effectLst/>
                <a:latin typeface="+mn-lt"/>
                <a:ea typeface="Times New Roman" panose="02020603050405020304" pitchFamily="18" charset="0"/>
                <a:cs typeface="Calibri" panose="020F0502020204030204" pitchFamily="34" charset="0"/>
              </a:rPr>
              <a:t>Individuals must properly wash or sanitize hands before and after eating. </a:t>
            </a:r>
          </a:p>
          <a:p>
            <a:endParaRPr lang="en-US"/>
          </a:p>
        </p:txBody>
      </p:sp>
      <p:sp>
        <p:nvSpPr>
          <p:cNvPr id="4" name="Slide Number Placeholder 3">
            <a:extLst>
              <a:ext uri="{FF2B5EF4-FFF2-40B4-BE49-F238E27FC236}">
                <a16:creationId xmlns:a16="http://schemas.microsoft.com/office/drawing/2014/main" id="{45165068-902E-4FC2-AE0B-047BE681B692}"/>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137889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E63A-4640-491B-943D-D3CABB80FC2A}"/>
              </a:ext>
            </a:extLst>
          </p:cNvPr>
          <p:cNvSpPr>
            <a:spLocks noGrp="1"/>
          </p:cNvSpPr>
          <p:nvPr>
            <p:ph type="title"/>
          </p:nvPr>
        </p:nvSpPr>
        <p:spPr/>
        <p:txBody>
          <a:bodyPr/>
          <a:lstStyle/>
          <a:p>
            <a:r>
              <a:rPr lang="en-US"/>
              <a:t>Communication with Families</a:t>
            </a:r>
          </a:p>
        </p:txBody>
      </p:sp>
      <p:sp>
        <p:nvSpPr>
          <p:cNvPr id="3" name="Content Placeholder 2">
            <a:extLst>
              <a:ext uri="{FF2B5EF4-FFF2-40B4-BE49-F238E27FC236}">
                <a16:creationId xmlns:a16="http://schemas.microsoft.com/office/drawing/2014/main" id="{83B5BE92-9D17-4934-94ED-CCE9A0020BFF}"/>
              </a:ext>
            </a:extLst>
          </p:cNvPr>
          <p:cNvSpPr>
            <a:spLocks noGrp="1"/>
          </p:cNvSpPr>
          <p:nvPr>
            <p:ph idx="1"/>
          </p:nvPr>
        </p:nvSpPr>
        <p:spPr/>
        <p:txBody>
          <a:bodyPr vert="horz" lIns="91440" tIns="45720" rIns="91440" bIns="45720" rtlCol="0" anchor="t">
            <a:noAutofit/>
          </a:bodyPr>
          <a:lstStyle/>
          <a:p>
            <a:r>
              <a:rPr lang="en-US" sz="2400">
                <a:effectLst/>
                <a:latin typeface="+mn-lt"/>
                <a:ea typeface="Times New Roman" panose="02020603050405020304" pitchFamily="18" charset="0"/>
              </a:rPr>
              <a:t>To support a culture of health and safety, </a:t>
            </a:r>
            <a:r>
              <a:rPr lang="en-US" sz="2400" b="1">
                <a:effectLst/>
                <a:latin typeface="+mn-lt"/>
                <a:ea typeface="Times New Roman" panose="02020603050405020304" pitchFamily="18" charset="0"/>
              </a:rPr>
              <a:t>schools must have robust and reliable ways to communicate with all families, students, teachers, and staff</a:t>
            </a:r>
            <a:r>
              <a:rPr lang="en-US" sz="2400">
                <a:effectLst/>
                <a:latin typeface="+mn-lt"/>
                <a:ea typeface="Times New Roman" panose="02020603050405020304" pitchFamily="18" charset="0"/>
              </a:rPr>
              <a:t> in order to send and receive key messages related to COVID-19.</a:t>
            </a:r>
          </a:p>
          <a:p>
            <a:r>
              <a:rPr lang="en-US" sz="2400" b="1">
                <a:solidFill>
                  <a:srgbClr val="000000"/>
                </a:solidFill>
                <a:effectLst/>
                <a:latin typeface="+mn-lt"/>
                <a:ea typeface="Times New Roman" panose="02020603050405020304" pitchFamily="18" charset="0"/>
                <a:cs typeface="Times New Roman"/>
              </a:rPr>
              <a:t>Maintain strong two-way communication with families prior to and </a:t>
            </a:r>
            <a:r>
              <a:rPr lang="en-US" sz="2400" b="1">
                <a:solidFill>
                  <a:srgbClr val="000000"/>
                </a:solidFill>
                <a:latin typeface="+mn-lt"/>
                <a:ea typeface="Times New Roman" panose="02020603050405020304" pitchFamily="18" charset="0"/>
                <a:cs typeface="Times New Roman"/>
              </a:rPr>
              <a:t>throughout </a:t>
            </a:r>
            <a:r>
              <a:rPr lang="en-US" sz="2400" b="1">
                <a:solidFill>
                  <a:srgbClr val="000000"/>
                </a:solidFill>
                <a:effectLst/>
                <a:latin typeface="+mn-lt"/>
                <a:ea typeface="Times New Roman" panose="02020603050405020304" pitchFamily="18" charset="0"/>
                <a:cs typeface="Times New Roman"/>
              </a:rPr>
              <a:t>the school year </a:t>
            </a:r>
            <a:r>
              <a:rPr lang="en-US" sz="2400" b="1">
                <a:solidFill>
                  <a:srgbClr val="000000"/>
                </a:solidFill>
                <a:latin typeface="+mn-lt"/>
                <a:ea typeface="Times New Roman" panose="02020603050405020304" pitchFamily="18" charset="0"/>
                <a:cs typeface="Times New Roman"/>
              </a:rPr>
              <a:t>incorporating</a:t>
            </a:r>
            <a:r>
              <a:rPr lang="en-US" sz="2400" b="1">
                <a:solidFill>
                  <a:srgbClr val="000000"/>
                </a:solidFill>
                <a:effectLst/>
                <a:latin typeface="+mn-lt"/>
                <a:ea typeface="Times New Roman" panose="02020603050405020304" pitchFamily="18" charset="0"/>
                <a:cs typeface="Times New Roman"/>
              </a:rPr>
              <a:t> culturally and linguistically responsive practices</a:t>
            </a:r>
            <a:r>
              <a:rPr lang="en-US" sz="2400">
                <a:solidFill>
                  <a:srgbClr val="000000"/>
                </a:solidFill>
                <a:effectLst/>
                <a:latin typeface="+mn-lt"/>
                <a:ea typeface="Times New Roman" panose="02020603050405020304" pitchFamily="18" charset="0"/>
                <a:cs typeface="Times New Roman"/>
              </a:rPr>
              <a:t>. </a:t>
            </a:r>
            <a:r>
              <a:rPr lang="en-US" sz="2400">
                <a:effectLst/>
                <a:latin typeface="+mn-lt"/>
                <a:ea typeface="Times New Roman" panose="02020603050405020304" pitchFamily="18" charset="0"/>
                <a:cs typeface="Times New Roman"/>
              </a:rPr>
              <a:t>S</a:t>
            </a:r>
            <a:r>
              <a:rPr lang="en-US" sz="2400">
                <a:effectLst/>
                <a:latin typeface="+mn-lt"/>
                <a:ea typeface="Calibri" panose="020F0502020204030204" pitchFamily="34" charset="0"/>
                <a:cs typeface="Calibri"/>
              </a:rPr>
              <a:t>ince most students will have spent several months in the full-time company of their family or caregivers, schools and districts should take the opportunity to obtain as much data and information from family or caregivers as possible (e.g., through family surveys, interviews, virtual town halls, etc.).</a:t>
            </a:r>
            <a:r>
              <a:rPr lang="en-US" sz="2400">
                <a:latin typeface="+mn-lt"/>
                <a:ea typeface="Calibri" panose="020F0502020204030204" pitchFamily="34" charset="0"/>
                <a:cs typeface="Calibri"/>
              </a:rPr>
              <a:t> </a:t>
            </a:r>
            <a:endParaRPr lang="en-US" sz="2400">
              <a:effectLst/>
              <a:latin typeface="+mn-lt"/>
              <a:ea typeface="Calibri" panose="020F0502020204030204" pitchFamily="34" charset="0"/>
              <a:cs typeface="Calibri" panose="020F0502020204030204" pitchFamily="34" charset="0"/>
            </a:endParaRPr>
          </a:p>
          <a:p>
            <a:r>
              <a:rPr lang="en-US" sz="2400">
                <a:effectLst/>
                <a:latin typeface="+mn-lt"/>
                <a:ea typeface="Times New Roman" panose="02020603050405020304" pitchFamily="18" charset="0"/>
              </a:rPr>
              <a:t>Districts and schools should ask families directly about the best ways to reach them (download </a:t>
            </a:r>
            <a:r>
              <a:rPr lang="en-US" sz="2400" u="sng">
                <a:solidFill>
                  <a:srgbClr val="0563C1"/>
                </a:solidFill>
                <a:effectLst/>
                <a:latin typeface="+mn-lt"/>
                <a:ea typeface="Times New Roman" panose="02020603050405020304" pitchFamily="18" charset="0"/>
                <a:cs typeface="Times New Roman" panose="02020603050405020304" pitchFamily="18" charset="0"/>
                <a:hlinkClick r:id="rId2"/>
              </a:rPr>
              <a:t>Sample Questions for Individualized Family Communication Plans</a:t>
            </a:r>
            <a:r>
              <a:rPr lang="en-US" sz="2400">
                <a:effectLst/>
                <a:latin typeface="+mn-lt"/>
                <a:ea typeface="Times New Roman" panose="02020603050405020304" pitchFamily="18" charset="0"/>
              </a:rPr>
              <a:t> for example protocols). </a:t>
            </a:r>
            <a:endParaRPr lang="en-US" sz="2400">
              <a:effectLst/>
              <a:latin typeface="+mn-lt"/>
              <a:ea typeface="Arial" panose="020B060402020202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E628EDD6-F554-43E7-9CFA-945F8F3AFF7F}"/>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313415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A976-FCE8-4D58-A2A3-FF63790910CB}"/>
              </a:ext>
            </a:extLst>
          </p:cNvPr>
          <p:cNvSpPr>
            <a:spLocks noGrp="1"/>
          </p:cNvSpPr>
          <p:nvPr>
            <p:ph type="title"/>
          </p:nvPr>
        </p:nvSpPr>
        <p:spPr/>
        <p:txBody>
          <a:bodyPr/>
          <a:lstStyle/>
          <a:p>
            <a:r>
              <a:rPr lang="en-US"/>
              <a:t>If Symptoms Occur and Someone Tests Positive for COVID-19</a:t>
            </a:r>
          </a:p>
        </p:txBody>
      </p:sp>
      <p:sp>
        <p:nvSpPr>
          <p:cNvPr id="3" name="Content Placeholder 2">
            <a:extLst>
              <a:ext uri="{FF2B5EF4-FFF2-40B4-BE49-F238E27FC236}">
                <a16:creationId xmlns:a16="http://schemas.microsoft.com/office/drawing/2014/main" id="{7F6D33AC-2424-4CDE-A47B-A36A06A02A0D}"/>
              </a:ext>
            </a:extLst>
          </p:cNvPr>
          <p:cNvSpPr>
            <a:spLocks noGrp="1"/>
          </p:cNvSpPr>
          <p:nvPr>
            <p:ph idx="1"/>
          </p:nvPr>
        </p:nvSpPr>
        <p:spPr/>
        <p:txBody>
          <a:bodyPr/>
          <a:lstStyle/>
          <a:p>
            <a:pPr marL="0" marR="0" indent="0">
              <a:lnSpc>
                <a:spcPct val="115000"/>
              </a:lnSpc>
              <a:spcBef>
                <a:spcPts val="0"/>
              </a:spcBef>
              <a:spcAft>
                <a:spcPts val="0"/>
              </a:spcAft>
              <a:buNone/>
            </a:pPr>
            <a:r>
              <a:rPr lang="en-US" sz="2400" b="1" dirty="0">
                <a:effectLst/>
                <a:latin typeface="+mn-lt"/>
                <a:ea typeface="Times New Roman" panose="02020603050405020304" pitchFamily="18" charset="0"/>
              </a:rPr>
              <a:t>Self-isolation for COVID-19 positive cases is a minimum of 10 days</a:t>
            </a:r>
            <a:endParaRPr lang="en-US" sz="2400" dirty="0">
              <a:effectLst/>
              <a:latin typeface="+mn-lt"/>
              <a:ea typeface="Arial" panose="020B0604020202020204" pitchFamily="34" charset="0"/>
            </a:endParaRPr>
          </a:p>
          <a:p>
            <a:pPr marL="0" marR="0">
              <a:lnSpc>
                <a:spcPct val="115000"/>
              </a:lnSpc>
              <a:spcBef>
                <a:spcPts val="0"/>
              </a:spcBef>
              <a:spcAft>
                <a:spcPts val="0"/>
              </a:spcAft>
            </a:pPr>
            <a:r>
              <a:rPr lang="en-US" sz="2400" dirty="0">
                <a:effectLst/>
                <a:latin typeface="+mn-lt"/>
                <a:ea typeface="Times New Roman" panose="02020603050405020304" pitchFamily="18" charset="0"/>
              </a:rPr>
              <a:t>Most people who test positive and have a relatively mild illness will need to stay in self-isolation for at least 10 days. People who test positive can resume public activities after 10 days and once they have:</a:t>
            </a:r>
            <a:endParaRPr lang="en-US" sz="2400" dirty="0">
              <a:effectLst/>
              <a:latin typeface="+mn-lt"/>
              <a:ea typeface="Arial" panose="020B0604020202020204" pitchFamily="34" charset="0"/>
            </a:endParaRPr>
          </a:p>
          <a:p>
            <a:pPr marL="742950" marR="0" lvl="1" indent="-285750">
              <a:lnSpc>
                <a:spcPct val="115000"/>
              </a:lnSpc>
              <a:spcBef>
                <a:spcPts val="0"/>
              </a:spcBef>
              <a:spcAft>
                <a:spcPts val="0"/>
              </a:spcAft>
              <a:buFont typeface="+mj-lt"/>
              <a:buAutoNum type="alphaLcPeriod"/>
              <a:tabLst>
                <a:tab pos="514350" algn="l"/>
              </a:tabLst>
            </a:pPr>
            <a:r>
              <a:rPr lang="en-US" sz="2400" u="none" strike="noStrike" dirty="0">
                <a:effectLst/>
                <a:latin typeface="+mn-lt"/>
                <a:ea typeface="Times New Roman" panose="02020603050405020304" pitchFamily="18" charset="0"/>
              </a:rPr>
              <a:t>gone for </a:t>
            </a:r>
            <a:r>
              <a:rPr lang="en-US" sz="2400" u="none" strike="noStrike">
                <a:effectLst/>
                <a:latin typeface="+mn-lt"/>
                <a:ea typeface="Times New Roman" panose="02020603050405020304" pitchFamily="18" charset="0"/>
              </a:rPr>
              <a:t>24 hours without </a:t>
            </a:r>
            <a:r>
              <a:rPr lang="en-US" sz="2400" u="none" strike="noStrike" dirty="0">
                <a:effectLst/>
                <a:latin typeface="+mn-lt"/>
                <a:ea typeface="Times New Roman" panose="02020603050405020304" pitchFamily="18" charset="0"/>
              </a:rPr>
              <a:t>a fever (and without taking fever-reducing medications like Tylenol); and</a:t>
            </a:r>
            <a:endParaRPr lang="en-US" sz="2400" u="none" strike="noStrike" dirty="0">
              <a:effectLst/>
              <a:latin typeface="+mn-lt"/>
              <a:ea typeface="Arial" panose="020B0604020202020204" pitchFamily="34" charset="0"/>
            </a:endParaRPr>
          </a:p>
          <a:p>
            <a:pPr marL="742950" marR="0" lvl="1" indent="-285750">
              <a:lnSpc>
                <a:spcPct val="115000"/>
              </a:lnSpc>
              <a:spcBef>
                <a:spcPts val="0"/>
              </a:spcBef>
              <a:spcAft>
                <a:spcPts val="0"/>
              </a:spcAft>
              <a:buFont typeface="+mj-lt"/>
              <a:buAutoNum type="alphaLcPeriod"/>
              <a:tabLst>
                <a:tab pos="514350" algn="l"/>
              </a:tabLst>
            </a:pPr>
            <a:r>
              <a:rPr lang="en-US" sz="2400" u="none" strike="noStrike" dirty="0">
                <a:effectLst/>
                <a:latin typeface="+mn-lt"/>
                <a:ea typeface="Times New Roman" panose="02020603050405020304" pitchFamily="18" charset="0"/>
              </a:rPr>
              <a:t>experienced improvement in other symptoms (for example, their cough has gotten much better); and</a:t>
            </a:r>
            <a:endParaRPr lang="en-US" sz="2400" u="none" strike="noStrike" dirty="0">
              <a:effectLst/>
              <a:latin typeface="+mn-lt"/>
              <a:ea typeface="Arial" panose="020B0604020202020204" pitchFamily="34" charset="0"/>
            </a:endParaRPr>
          </a:p>
          <a:p>
            <a:pPr marL="742950" marR="0" lvl="1" indent="-285750">
              <a:lnSpc>
                <a:spcPct val="115000"/>
              </a:lnSpc>
              <a:spcBef>
                <a:spcPts val="0"/>
              </a:spcBef>
              <a:spcAft>
                <a:spcPts val="0"/>
              </a:spcAft>
              <a:buFont typeface="+mj-lt"/>
              <a:buAutoNum type="alphaLcPeriod"/>
              <a:tabLst>
                <a:tab pos="514350" algn="l"/>
              </a:tabLst>
            </a:pPr>
            <a:r>
              <a:rPr lang="en-US" sz="2400" u="none" strike="noStrike" dirty="0">
                <a:effectLst/>
                <a:latin typeface="+mn-lt"/>
                <a:ea typeface="Times New Roman" panose="02020603050405020304" pitchFamily="18" charset="0"/>
              </a:rPr>
              <a:t>received clearance from public health authority contact tracers (the local board of health or Community Tracing Collaborative).</a:t>
            </a:r>
            <a:endParaRPr lang="en-US" sz="2400" u="none" strike="noStrike" dirty="0">
              <a:effectLst/>
              <a:latin typeface="+mn-lt"/>
              <a:ea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32CE887-BE39-49E9-8315-0C33E9F19FE6}"/>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3865006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FBBB282-8E98-453C-A1A7-B7214F5643D3}"/>
              </a:ext>
            </a:extLst>
          </p:cNvPr>
          <p:cNvSpPr>
            <a:spLocks noGrp="1"/>
          </p:cNvSpPr>
          <p:nvPr>
            <p:ph type="title"/>
          </p:nvPr>
        </p:nvSpPr>
        <p:spPr/>
        <p:txBody>
          <a:bodyPr/>
          <a:lstStyle/>
          <a:p>
            <a:r>
              <a:rPr lang="en-US"/>
              <a:t>Close Contacts </a:t>
            </a:r>
          </a:p>
        </p:txBody>
      </p:sp>
      <p:sp>
        <p:nvSpPr>
          <p:cNvPr id="10" name="Content Placeholder 9">
            <a:extLst>
              <a:ext uri="{FF2B5EF4-FFF2-40B4-BE49-F238E27FC236}">
                <a16:creationId xmlns:a16="http://schemas.microsoft.com/office/drawing/2014/main" id="{53A8FC3C-EA62-48BF-8F22-51D70373C185}"/>
              </a:ext>
            </a:extLst>
          </p:cNvPr>
          <p:cNvSpPr>
            <a:spLocks noGrp="1"/>
          </p:cNvSpPr>
          <p:nvPr>
            <p:ph idx="1"/>
          </p:nvPr>
        </p:nvSpPr>
        <p:spPr/>
        <p:txBody>
          <a:bodyPr/>
          <a:lstStyle/>
          <a:p>
            <a:pPr marL="0" marR="0" indent="0">
              <a:lnSpc>
                <a:spcPct val="115000"/>
              </a:lnSpc>
              <a:spcBef>
                <a:spcPts val="0"/>
              </a:spcBef>
              <a:spcAft>
                <a:spcPts val="0"/>
              </a:spcAft>
              <a:buNone/>
            </a:pPr>
            <a:r>
              <a:rPr lang="en-US" sz="2400" b="1">
                <a:solidFill>
                  <a:srgbClr val="000000"/>
                </a:solidFill>
                <a:effectLst/>
                <a:latin typeface="+mn-lt"/>
                <a:ea typeface="Arial" panose="020B0604020202020204" pitchFamily="34" charset="0"/>
              </a:rPr>
              <a:t>If someone in the school setting tests positive</a:t>
            </a:r>
            <a:endParaRPr lang="en-US" sz="2400">
              <a:effectLst/>
              <a:latin typeface="+mn-lt"/>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400">
                <a:solidFill>
                  <a:srgbClr val="000000"/>
                </a:solidFill>
                <a:effectLst/>
                <a:latin typeface="+mn-lt"/>
                <a:ea typeface="Arial" panose="020B0604020202020204" pitchFamily="34" charset="0"/>
              </a:rPr>
              <a:t>If a student or staff member tests positive for COVID-19, their close contacts will be defined as </a:t>
            </a:r>
            <a:r>
              <a:rPr lang="en-US" sz="2400" b="1" u="sng">
                <a:solidFill>
                  <a:srgbClr val="000000"/>
                </a:solidFill>
                <a:effectLst/>
                <a:latin typeface="+mn-lt"/>
                <a:ea typeface="Arial" panose="020B0604020202020204" pitchFamily="34" charset="0"/>
              </a:rPr>
              <a:t>only those who have been within 6 feet of distance of the individual for at least fifteen minutes, while the person was infectious. </a:t>
            </a:r>
          </a:p>
          <a:p>
            <a:pPr marL="342900" marR="0" lvl="0" indent="-342900">
              <a:lnSpc>
                <a:spcPct val="115000"/>
              </a:lnSpc>
              <a:spcBef>
                <a:spcPts val="0"/>
              </a:spcBef>
              <a:spcAft>
                <a:spcPts val="0"/>
              </a:spcAft>
              <a:buFont typeface="Symbol" panose="05050102010706020507" pitchFamily="18" charset="2"/>
              <a:buChar char=""/>
            </a:pPr>
            <a:r>
              <a:rPr lang="en-US" sz="2400">
                <a:solidFill>
                  <a:srgbClr val="000000"/>
                </a:solidFill>
                <a:effectLst/>
                <a:latin typeface="+mn-lt"/>
                <a:ea typeface="Arial" panose="020B0604020202020204" pitchFamily="34" charset="0"/>
              </a:rPr>
              <a:t>The infectious period begins 2 days prior to symptom onset. If someone is asymptomatic, the infectious period is considered to begin 2 days prior to the collection of their positive test. While previous guidance stated that all students in an elementary classroom would be defined as close contacts, this new guidance provides a narrower definition of a close contact which mirrors DPH guidance.</a:t>
            </a:r>
            <a:endParaRPr lang="en-US" sz="2400">
              <a:effectLst/>
              <a:latin typeface="+mn-lt"/>
              <a:ea typeface="Arial" panose="020B060402020202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A78F4450-6097-4E40-95FE-3475774C70C3}"/>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2727819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F630-CB3A-474B-AEE9-BA058152217D}"/>
              </a:ext>
            </a:extLst>
          </p:cNvPr>
          <p:cNvSpPr>
            <a:spLocks noGrp="1"/>
          </p:cNvSpPr>
          <p:nvPr>
            <p:ph type="title"/>
          </p:nvPr>
        </p:nvSpPr>
        <p:spPr/>
        <p:txBody>
          <a:bodyPr/>
          <a:lstStyle/>
          <a:p>
            <a:r>
              <a:rPr lang="en-US"/>
              <a:t>Close Contacts should be tested</a:t>
            </a:r>
          </a:p>
        </p:txBody>
      </p:sp>
      <p:sp>
        <p:nvSpPr>
          <p:cNvPr id="3" name="Content Placeholder 2">
            <a:extLst>
              <a:ext uri="{FF2B5EF4-FFF2-40B4-BE49-F238E27FC236}">
                <a16:creationId xmlns:a16="http://schemas.microsoft.com/office/drawing/2014/main" id="{CB038047-69C8-4E7E-ABC4-2B40DFEB3FEC}"/>
              </a:ext>
            </a:extLst>
          </p:cNvPr>
          <p:cNvSpPr>
            <a:spLocks noGrp="1"/>
          </p:cNvSpPr>
          <p:nvPr>
            <p:ph idx="1"/>
          </p:nvPr>
        </p:nvSpPr>
        <p:spPr/>
        <p:txBody>
          <a:bodyPr/>
          <a:lstStyle/>
          <a:p>
            <a:pPr marL="0" indent="0">
              <a:lnSpc>
                <a:spcPct val="115000"/>
              </a:lnSpc>
              <a:spcBef>
                <a:spcPts val="0"/>
              </a:spcBef>
              <a:buNone/>
            </a:pPr>
            <a:r>
              <a:rPr lang="en-US" sz="2400" b="1">
                <a:effectLst/>
                <a:latin typeface="+mn-lt"/>
                <a:ea typeface="Times New Roman" panose="02020603050405020304" pitchFamily="18" charset="0"/>
              </a:rPr>
              <a:t>Close contacts of a positive COVID-19 case should be tested. </a:t>
            </a:r>
            <a:r>
              <a:rPr lang="en-US" sz="2400">
                <a:effectLst/>
                <a:latin typeface="+mn-lt"/>
                <a:ea typeface="Times New Roman" panose="02020603050405020304" pitchFamily="18" charset="0"/>
              </a:rPr>
              <a:t>For general guidance, DPH defines close contact as:</a:t>
            </a:r>
            <a:endParaRPr lang="en-US" sz="2400">
              <a:effectLst/>
              <a:latin typeface="+mn-lt"/>
              <a:ea typeface="Arial" panose="020B0604020202020204" pitchFamily="34" charset="0"/>
            </a:endParaRPr>
          </a:p>
          <a:p>
            <a:pPr marL="850900" lvl="1" indent="-342900">
              <a:lnSpc>
                <a:spcPct val="115000"/>
              </a:lnSpc>
              <a:spcBef>
                <a:spcPts val="0"/>
              </a:spcBef>
              <a:buFont typeface="Symbol" panose="05050102010706020507" pitchFamily="18" charset="2"/>
              <a:buChar char=""/>
            </a:pPr>
            <a:r>
              <a:rPr lang="en-US" sz="2400">
                <a:effectLst/>
                <a:latin typeface="+mn-lt"/>
                <a:ea typeface="Times New Roman" panose="02020603050405020304" pitchFamily="18" charset="0"/>
              </a:rPr>
              <a:t>Being within less than 6 feet of COVID-19 case (someone who has tested positive) for at least 10-15 minutes. Close contact can occur while caring for, living with, visiting, or sharing a healthcare waiting area or room with a COVID-19 case while the case was symptomatic or within the 48 hours before symptom onset, OR</a:t>
            </a:r>
            <a:endParaRPr lang="en-US" sz="2400">
              <a:effectLst/>
              <a:latin typeface="+mn-lt"/>
              <a:ea typeface="Arial" panose="020B0604020202020204" pitchFamily="34" charset="0"/>
            </a:endParaRPr>
          </a:p>
          <a:p>
            <a:pPr marL="850900" lvl="1" indent="-342900">
              <a:lnSpc>
                <a:spcPct val="115000"/>
              </a:lnSpc>
              <a:spcBef>
                <a:spcPts val="0"/>
              </a:spcBef>
              <a:buFont typeface="Symbol" panose="05050102010706020507" pitchFamily="18" charset="2"/>
              <a:buChar char=""/>
            </a:pPr>
            <a:r>
              <a:rPr lang="en-US" sz="2400">
                <a:effectLst/>
                <a:latin typeface="+mn-lt"/>
                <a:ea typeface="Times New Roman" panose="02020603050405020304" pitchFamily="18" charset="0"/>
              </a:rPr>
              <a:t>Having direct contact with infectious secretions of a COVID-19 case (e.g., being coughed on) while not wearing recommended personal protective equipment.</a:t>
            </a:r>
            <a:endParaRPr lang="en-US" sz="2400">
              <a:latin typeface="+mn-lt"/>
              <a:ea typeface="Times New Roman" panose="02020603050405020304" pitchFamily="18" charset="0"/>
            </a:endParaRPr>
          </a:p>
          <a:p>
            <a:pPr marL="850900" lvl="1" indent="-342900">
              <a:lnSpc>
                <a:spcPct val="115000"/>
              </a:lnSpc>
              <a:spcBef>
                <a:spcPts val="0"/>
              </a:spcBef>
              <a:buFont typeface="Symbol" panose="05050102010706020507" pitchFamily="18" charset="2"/>
              <a:buChar char=""/>
            </a:pPr>
            <a:r>
              <a:rPr lang="en-US" sz="2400" u="sng">
                <a:solidFill>
                  <a:srgbClr val="0000FF"/>
                </a:solidFill>
                <a:effectLst/>
                <a:latin typeface="+mn-lt"/>
                <a:ea typeface="Arial" panose="020B0604020202020204" pitchFamily="34" charset="0"/>
                <a:hlinkClick r:id="rId2"/>
              </a:rPr>
              <a:t>https://www.mass.gov/doc/covid-19-testing-guidance/download</a:t>
            </a:r>
            <a:endParaRPr lang="en-US" sz="2400">
              <a:effectLst/>
              <a:latin typeface="+mn-lt"/>
              <a:ea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796D58CA-6491-4150-95A1-8E86C35C147E}"/>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2731444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14F4-3941-4E73-9ED9-2D349FAAC961}"/>
              </a:ext>
            </a:extLst>
          </p:cNvPr>
          <p:cNvSpPr>
            <a:spLocks noGrp="1"/>
          </p:cNvSpPr>
          <p:nvPr>
            <p:ph type="title"/>
          </p:nvPr>
        </p:nvSpPr>
        <p:spPr/>
        <p:txBody>
          <a:bodyPr/>
          <a:lstStyle/>
          <a:p>
            <a:r>
              <a:rPr lang="en-US">
                <a:latin typeface="Segoe UI Semibold"/>
                <a:cs typeface="Segoe UI Semibold"/>
              </a:rPr>
              <a:t>Policy for when a close contact may return to school </a:t>
            </a:r>
            <a:endParaRPr lang="en-US"/>
          </a:p>
        </p:txBody>
      </p:sp>
      <p:sp>
        <p:nvSpPr>
          <p:cNvPr id="3" name="Content Placeholder 2">
            <a:extLst>
              <a:ext uri="{FF2B5EF4-FFF2-40B4-BE49-F238E27FC236}">
                <a16:creationId xmlns:a16="http://schemas.microsoft.com/office/drawing/2014/main" id="{D78C6432-899D-4989-8612-E008ACD54FCB}"/>
              </a:ext>
            </a:extLst>
          </p:cNvPr>
          <p:cNvSpPr>
            <a:spLocks noGrp="1"/>
          </p:cNvSpPr>
          <p:nvPr>
            <p:ph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2400">
                <a:solidFill>
                  <a:srgbClr val="000000"/>
                </a:solidFill>
                <a:effectLst/>
                <a:latin typeface="+mn-lt"/>
                <a:ea typeface="Arial" panose="020B0604020202020204" pitchFamily="34" charset="0"/>
              </a:rPr>
              <a:t>All close contacts should be tested but </a:t>
            </a:r>
            <a:r>
              <a:rPr lang="en-US" sz="2400" u="sng">
                <a:solidFill>
                  <a:srgbClr val="000000"/>
                </a:solidFill>
                <a:effectLst/>
                <a:latin typeface="+mn-lt"/>
                <a:ea typeface="Arial" panose="020B0604020202020204" pitchFamily="34" charset="0"/>
              </a:rPr>
              <a:t>must self-quarantine for 14 days after the last exposure to the person who tested positive</a:t>
            </a:r>
            <a:r>
              <a:rPr lang="en-US" sz="2400">
                <a:solidFill>
                  <a:srgbClr val="000000"/>
                </a:solidFill>
                <a:effectLst/>
                <a:latin typeface="+mn-lt"/>
                <a:ea typeface="Arial" panose="020B0604020202020204" pitchFamily="34" charset="0"/>
              </a:rPr>
              <a:t>, regardless of test result. After further consultation with the medical community, we are updating this guidance as the virus can cause illness from 2-14 days after exposure and even asymptomatic individuals can transmit the virus. </a:t>
            </a:r>
          </a:p>
          <a:p>
            <a:pPr marL="342900" marR="0" lvl="0" indent="-342900">
              <a:lnSpc>
                <a:spcPct val="115000"/>
              </a:lnSpc>
              <a:spcBef>
                <a:spcPts val="0"/>
              </a:spcBef>
              <a:spcAft>
                <a:spcPts val="0"/>
              </a:spcAft>
              <a:buFont typeface="Symbol" panose="05050102010706020507" pitchFamily="18" charset="2"/>
              <a:buChar char=""/>
            </a:pPr>
            <a:r>
              <a:rPr lang="en-US" sz="2400">
                <a:solidFill>
                  <a:srgbClr val="000000"/>
                </a:solidFill>
                <a:effectLst/>
                <a:latin typeface="+mn-lt"/>
                <a:ea typeface="Arial" panose="020B0604020202020204" pitchFamily="34" charset="0"/>
              </a:rPr>
              <a:t>Going forward, even if an individual identified as a close contact receives a negative test result, they must continue to self-quarantine for the full 14 days as the virus may take up to 14 days to cause illness. </a:t>
            </a:r>
            <a:endParaRPr lang="en-US" sz="2400">
              <a:effectLst/>
              <a:latin typeface="+mn-lt"/>
              <a:ea typeface="Arial" panose="020B060402020202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E11FEC5C-DDFC-4105-8F2B-253C7A5E7953}"/>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2644391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1B80-9A26-4431-A427-B85370496870}"/>
              </a:ext>
            </a:extLst>
          </p:cNvPr>
          <p:cNvSpPr>
            <a:spLocks noGrp="1"/>
          </p:cNvSpPr>
          <p:nvPr>
            <p:ph type="title"/>
          </p:nvPr>
        </p:nvSpPr>
        <p:spPr/>
        <p:txBody>
          <a:bodyPr/>
          <a:lstStyle/>
          <a:p>
            <a:r>
              <a:rPr lang="en-US"/>
              <a:t>Scenario: COVID-19-like Symptoms</a:t>
            </a:r>
          </a:p>
        </p:txBody>
      </p:sp>
      <p:sp>
        <p:nvSpPr>
          <p:cNvPr id="3" name="Content Placeholder 2">
            <a:extLst>
              <a:ext uri="{FF2B5EF4-FFF2-40B4-BE49-F238E27FC236}">
                <a16:creationId xmlns:a16="http://schemas.microsoft.com/office/drawing/2014/main" id="{B677AF0A-28BC-4FD6-BBFA-B2DED3576322}"/>
              </a:ext>
            </a:extLst>
          </p:cNvPr>
          <p:cNvSpPr>
            <a:spLocks noGrp="1"/>
          </p:cNvSpPr>
          <p:nvPr>
            <p:ph idx="1"/>
          </p:nvPr>
        </p:nvSpPr>
        <p:spPr/>
        <p:txBody>
          <a:bodyPr vert="horz" lIns="91440" tIns="45720" rIns="91440" bIns="45720" rtlCol="0" anchor="t">
            <a:noAutofit/>
          </a:bodyPr>
          <a:lstStyle/>
          <a:p>
            <a:pPr marL="0" marR="0" indent="0">
              <a:lnSpc>
                <a:spcPct val="115000"/>
              </a:lnSpc>
              <a:spcBef>
                <a:spcPts val="0"/>
              </a:spcBef>
              <a:spcAft>
                <a:spcPts val="0"/>
              </a:spcAft>
              <a:buNone/>
            </a:pPr>
            <a:r>
              <a:rPr lang="en-US" sz="2200" b="1" dirty="0">
                <a:solidFill>
                  <a:srgbClr val="000000"/>
                </a:solidFill>
                <a:effectLst/>
                <a:latin typeface="+mn-lt"/>
                <a:ea typeface="Arial" panose="020B0604020202020204" pitchFamily="34" charset="0"/>
                <a:cs typeface="Segoe UI"/>
              </a:rPr>
              <a:t>Policy </a:t>
            </a:r>
            <a:r>
              <a:rPr lang="en-US" sz="2200" b="1" dirty="0">
                <a:solidFill>
                  <a:srgbClr val="000000"/>
                </a:solidFill>
                <a:latin typeface="+mn-lt"/>
                <a:ea typeface="Arial" panose="020B0604020202020204" pitchFamily="34" charset="0"/>
                <a:cs typeface="Segoe UI"/>
              </a:rPr>
              <a:t>for</a:t>
            </a:r>
            <a:r>
              <a:rPr lang="en-US" sz="2200" b="1" dirty="0">
                <a:solidFill>
                  <a:srgbClr val="000000"/>
                </a:solidFill>
                <a:effectLst/>
                <a:latin typeface="+mn-lt"/>
                <a:ea typeface="Arial" panose="020B0604020202020204" pitchFamily="34" charset="0"/>
                <a:cs typeface="Segoe UI"/>
              </a:rPr>
              <a:t> when a student/staff person may return to school after COVID-19 symptoms</a:t>
            </a:r>
            <a:r>
              <a:rPr lang="en-US" sz="2200" b="1" dirty="0">
                <a:solidFill>
                  <a:srgbClr val="000000"/>
                </a:solidFill>
                <a:latin typeface="+mn-lt"/>
                <a:ea typeface="Arial" panose="020B0604020202020204" pitchFamily="34" charset="0"/>
                <a:cs typeface="Segoe UI"/>
              </a:rPr>
              <a:t>:</a:t>
            </a:r>
            <a:endParaRPr lang="en-US" sz="2200" dirty="0">
              <a:effectLst/>
              <a:latin typeface="+mn-lt"/>
              <a:ea typeface="Arial" panose="020B0604020202020204" pitchFamily="34" charset="0"/>
              <a:cs typeface="Segoe UI"/>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0000"/>
                </a:solidFill>
                <a:effectLst/>
                <a:latin typeface="+mn-lt"/>
                <a:ea typeface="Arial" panose="020B0604020202020204" pitchFamily="34" charset="0"/>
              </a:rPr>
              <a:t>If a student or staff member has COVID-19-like symptoms, </a:t>
            </a:r>
            <a:r>
              <a:rPr lang="en-US" sz="2200" b="1" dirty="0">
                <a:solidFill>
                  <a:srgbClr val="000000"/>
                </a:solidFill>
                <a:effectLst/>
                <a:latin typeface="+mn-lt"/>
                <a:ea typeface="Arial" panose="020B0604020202020204" pitchFamily="34" charset="0"/>
              </a:rPr>
              <a:t>they may return to school after they have tested negative for COVID-19, have improvement in symptoms, and have been without fever for at least 24 hours without the use of fever reducing medications. </a:t>
            </a:r>
            <a:r>
              <a:rPr lang="en-US" sz="2200" dirty="0">
                <a:solidFill>
                  <a:srgbClr val="000000"/>
                </a:solidFill>
                <a:effectLst/>
                <a:latin typeface="+mn-lt"/>
                <a:ea typeface="Arial" panose="020B0604020202020204" pitchFamily="34" charset="0"/>
              </a:rPr>
              <a:t>If a provider makes an alternative diagnosis for the COVID-19-like symptoms, the individual may return to school based on the recommendations for that alternative diagnosis (e.g., influenza or strep pharyngitis).</a:t>
            </a:r>
            <a:endParaRPr lang="en-US" sz="2200" dirty="0">
              <a:effectLst/>
              <a:latin typeface="+mn-lt"/>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200" b="1" dirty="0">
                <a:solidFill>
                  <a:srgbClr val="000000"/>
                </a:solidFill>
                <a:effectLst/>
                <a:latin typeface="+mn-lt"/>
                <a:ea typeface="Arial" panose="020B0604020202020204" pitchFamily="34" charset="0"/>
              </a:rPr>
              <a:t>If a student or staff member presents COVID-19-like symptoms and chooses not to be tested, </a:t>
            </a:r>
            <a:r>
              <a:rPr lang="en-US" sz="2200" dirty="0">
                <a:solidFill>
                  <a:srgbClr val="000000"/>
                </a:solidFill>
                <a:effectLst/>
                <a:latin typeface="+mn-lt"/>
                <a:ea typeface="Arial" panose="020B0604020202020204" pitchFamily="34" charset="0"/>
              </a:rPr>
              <a:t>they may return to school </a:t>
            </a:r>
            <a:r>
              <a:rPr lang="en-US" sz="2200" b="1" dirty="0">
                <a:solidFill>
                  <a:srgbClr val="000000"/>
                </a:solidFill>
                <a:effectLst/>
                <a:latin typeface="+mn-lt"/>
                <a:ea typeface="Arial" panose="020B0604020202020204" pitchFamily="34" charset="0"/>
              </a:rPr>
              <a:t>10 days from start of symptoms</a:t>
            </a:r>
            <a:r>
              <a:rPr lang="en-US" sz="2200" dirty="0">
                <a:solidFill>
                  <a:srgbClr val="000000"/>
                </a:solidFill>
                <a:effectLst/>
                <a:latin typeface="+mn-lt"/>
                <a:ea typeface="Arial" panose="020B0604020202020204" pitchFamily="34" charset="0"/>
              </a:rPr>
              <a:t>, as long as their symptoms have improved and they have been without fever for at least 24 hours prior to their return to school without the use of fever reducing medication. </a:t>
            </a:r>
          </a:p>
        </p:txBody>
      </p:sp>
      <p:sp>
        <p:nvSpPr>
          <p:cNvPr id="4" name="Slide Number Placeholder 3">
            <a:extLst>
              <a:ext uri="{FF2B5EF4-FFF2-40B4-BE49-F238E27FC236}">
                <a16:creationId xmlns:a16="http://schemas.microsoft.com/office/drawing/2014/main" id="{5FACE9FC-61D0-4B6D-939B-9C1D07983397}"/>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3936507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1F9D-1029-4F1D-B967-B80BC6907578}"/>
              </a:ext>
            </a:extLst>
          </p:cNvPr>
          <p:cNvSpPr>
            <a:spLocks noGrp="1"/>
          </p:cNvSpPr>
          <p:nvPr>
            <p:ph type="title"/>
          </p:nvPr>
        </p:nvSpPr>
        <p:spPr/>
        <p:txBody>
          <a:bodyPr/>
          <a:lstStyle/>
          <a:p>
            <a:r>
              <a:rPr lang="en-US"/>
              <a:t>Positive Learning Environments: Re-envisioning School Culture and the Conditions for Learning </a:t>
            </a:r>
          </a:p>
        </p:txBody>
      </p:sp>
      <p:sp>
        <p:nvSpPr>
          <p:cNvPr id="3" name="Content Placeholder 2">
            <a:extLst>
              <a:ext uri="{FF2B5EF4-FFF2-40B4-BE49-F238E27FC236}">
                <a16:creationId xmlns:a16="http://schemas.microsoft.com/office/drawing/2014/main" id="{E6494B1A-6A71-4082-91F4-4B7956F5C91E}"/>
              </a:ext>
            </a:extLst>
          </p:cNvPr>
          <p:cNvSpPr>
            <a:spLocks noGrp="1"/>
          </p:cNvSpPr>
          <p:nvPr>
            <p:ph idx="1"/>
          </p:nvPr>
        </p:nvSpPr>
        <p:spPr/>
        <p:txBody>
          <a:bodyPr vert="horz" lIns="91440" tIns="45720" rIns="91440" bIns="45720" rtlCol="0" anchor="t">
            <a:noAutofit/>
          </a:bodyPr>
          <a:lstStyle/>
          <a:p>
            <a:r>
              <a:rPr lang="en-US" sz="2400" b="1" i="1">
                <a:effectLst/>
                <a:latin typeface="+mn-lt"/>
                <a:ea typeface="Times New Roman" panose="02020603050405020304" pitchFamily="18" charset="0"/>
                <a:cs typeface="Times New Roman"/>
              </a:rPr>
              <a:t>Establish a strong sense of emotional safety and responsiveness. </a:t>
            </a:r>
            <a:r>
              <a:rPr lang="en-US" sz="2400">
                <a:effectLst/>
                <a:latin typeface="+mn-lt"/>
                <a:ea typeface="Times New Roman" panose="02020603050405020304" pitchFamily="18" charset="0"/>
                <a:cs typeface="Times New Roman"/>
              </a:rPr>
              <a:t>In the classroom, educators can focus on cultivating a culture of emotional safety and responsiveness, where connection, compassion, and empathy are the first line of support. </a:t>
            </a:r>
            <a:r>
              <a:rPr lang="en-US" sz="2400">
                <a:latin typeface="+mn-lt"/>
                <a:ea typeface="Times New Roman" panose="02020603050405020304" pitchFamily="18" charset="0"/>
                <a:cs typeface="Times New Roman"/>
              </a:rPr>
              <a:t>Bu</a:t>
            </a:r>
            <a:r>
              <a:rPr lang="en-US" sz="2400">
                <a:effectLst/>
                <a:latin typeface="+mn-lt"/>
                <a:ea typeface="Times New Roman" panose="02020603050405020304" pitchFamily="18" charset="0"/>
                <a:cs typeface="Times New Roman"/>
              </a:rPr>
              <a:t>ild awareness about the range of experiences students may bring into the new school year, how emotions may manifest and </a:t>
            </a:r>
            <a:r>
              <a:rPr lang="en-US" sz="2400">
                <a:latin typeface="+mn-lt"/>
                <a:ea typeface="Times New Roman" panose="02020603050405020304" pitchFamily="18" charset="0"/>
                <a:cs typeface="Times New Roman"/>
              </a:rPr>
              <a:t>implement appropriate</a:t>
            </a:r>
            <a:r>
              <a:rPr lang="en-US" sz="2400">
                <a:effectLst/>
                <a:latin typeface="+mn-lt"/>
                <a:ea typeface="Times New Roman" panose="02020603050405020304" pitchFamily="18" charset="0"/>
                <a:cs typeface="Times New Roman"/>
              </a:rPr>
              <a:t> support strategies.</a:t>
            </a:r>
          </a:p>
          <a:p>
            <a:r>
              <a:rPr lang="en-US" sz="2400" b="1" i="1">
                <a:effectLst/>
                <a:latin typeface="+mn-lt"/>
                <a:ea typeface="Calibri" panose="020F0502020204030204" pitchFamily="34" charset="0"/>
                <a:cs typeface="Times New Roman"/>
              </a:rPr>
              <a:t>Develop a culture and routine that help students integrate in-person and remote learning.</a:t>
            </a:r>
            <a:r>
              <a:rPr lang="en-US" sz="2400">
                <a:effectLst/>
                <a:latin typeface="+mn-lt"/>
                <a:ea typeface="Calibri" panose="020F0502020204030204" pitchFamily="34" charset="0"/>
                <a:cs typeface="Times New Roman"/>
              </a:rPr>
              <a:t> Practices that link in-person and remote learning might include </a:t>
            </a:r>
            <a:r>
              <a:rPr lang="en-US" sz="2400">
                <a:solidFill>
                  <a:srgbClr val="000000"/>
                </a:solidFill>
                <a:effectLst/>
                <a:latin typeface="+mn-lt"/>
                <a:ea typeface="Calibri" panose="020F0502020204030204" pitchFamily="34" charset="0"/>
                <a:cs typeface="Times New Roman"/>
              </a:rPr>
              <a:t>synchronous </a:t>
            </a:r>
            <a:r>
              <a:rPr lang="en-US" sz="2400">
                <a:effectLst/>
                <a:latin typeface="+mn-lt"/>
                <a:ea typeface="Calibri" panose="020F0502020204030204" pitchFamily="34" charset="0"/>
                <a:cs typeface="Times New Roman"/>
              </a:rPr>
              <a:t>activities led by students (students at school and working remotely join together)</a:t>
            </a:r>
            <a:r>
              <a:rPr lang="en-US" sz="2400">
                <a:solidFill>
                  <a:srgbClr val="000000"/>
                </a:solidFill>
                <a:effectLst/>
                <a:latin typeface="+mn-lt"/>
                <a:ea typeface="Calibri" panose="020F0502020204030204" pitchFamily="34" charset="0"/>
                <a:cs typeface="Times New Roman"/>
              </a:rPr>
              <a:t>, </a:t>
            </a:r>
            <a:r>
              <a:rPr lang="en-US" sz="2400">
                <a:effectLst/>
                <a:latin typeface="+mn-lt"/>
                <a:ea typeface="Calibri" panose="020F0502020204030204" pitchFamily="34" charset="0"/>
                <a:cs typeface="Times New Roman"/>
              </a:rPr>
              <a:t>weekly </a:t>
            </a:r>
            <a:r>
              <a:rPr lang="en-US" sz="2400">
                <a:solidFill>
                  <a:srgbClr val="000000"/>
                </a:solidFill>
                <a:effectLst/>
                <a:latin typeface="+mn-lt"/>
                <a:ea typeface="Calibri" panose="020F0502020204030204" pitchFamily="34" charset="0"/>
                <a:cs typeface="Times New Roman"/>
              </a:rPr>
              <a:t>check-ins</a:t>
            </a:r>
            <a:r>
              <a:rPr lang="en-US" sz="2400">
                <a:effectLst/>
                <a:latin typeface="+mn-lt"/>
                <a:ea typeface="Calibri" panose="020F0502020204030204" pitchFamily="34" charset="0"/>
                <a:cs typeface="Times New Roman"/>
              </a:rPr>
              <a:t> to manage transitions between school- and home-based learning, and regular strategies for connecting with </a:t>
            </a:r>
            <a:r>
              <a:rPr lang="en-US" sz="2400">
                <a:solidFill>
                  <a:srgbClr val="000000"/>
                </a:solidFill>
                <a:effectLst/>
                <a:latin typeface="+mn-lt"/>
                <a:ea typeface="Calibri" panose="020F0502020204030204" pitchFamily="34" charset="0"/>
                <a:cs typeface="Times New Roman"/>
              </a:rPr>
              <a:t>classmates who cannot attend school in person.</a:t>
            </a:r>
            <a:endParaRPr lang="en-US" sz="2400">
              <a:latin typeface="+mn-lt"/>
              <a:cs typeface="Times New Roman"/>
            </a:endParaRPr>
          </a:p>
        </p:txBody>
      </p:sp>
      <p:sp>
        <p:nvSpPr>
          <p:cNvPr id="4" name="Slide Number Placeholder 3">
            <a:extLst>
              <a:ext uri="{FF2B5EF4-FFF2-40B4-BE49-F238E27FC236}">
                <a16:creationId xmlns:a16="http://schemas.microsoft.com/office/drawing/2014/main" id="{92FEACBB-E7E8-4367-9A6D-FE0EC3ACBDE6}"/>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Tree>
    <p:extLst>
      <p:ext uri="{BB962C8B-B14F-4D97-AF65-F5344CB8AC3E}">
        <p14:creationId xmlns:p14="http://schemas.microsoft.com/office/powerpoint/2010/main" val="2423513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9152B-035A-4BF6-988D-528E63A4AC3E}"/>
              </a:ext>
            </a:extLst>
          </p:cNvPr>
          <p:cNvSpPr>
            <a:spLocks noGrp="1"/>
          </p:cNvSpPr>
          <p:nvPr>
            <p:ph type="title"/>
          </p:nvPr>
        </p:nvSpPr>
        <p:spPr/>
        <p:txBody>
          <a:bodyPr/>
          <a:lstStyle/>
          <a:p>
            <a:r>
              <a:rPr lang="en-US"/>
              <a:t>Positive Learning Environment: Supporting More Intensive Mental Health Needs</a:t>
            </a:r>
          </a:p>
        </p:txBody>
      </p:sp>
      <p:sp>
        <p:nvSpPr>
          <p:cNvPr id="3" name="Content Placeholder 2">
            <a:extLst>
              <a:ext uri="{FF2B5EF4-FFF2-40B4-BE49-F238E27FC236}">
                <a16:creationId xmlns:a16="http://schemas.microsoft.com/office/drawing/2014/main" id="{C7E86D40-B436-4494-8FD2-C328A2714F90}"/>
              </a:ext>
            </a:extLst>
          </p:cNvPr>
          <p:cNvSpPr>
            <a:spLocks noGrp="1"/>
          </p:cNvSpPr>
          <p:nvPr>
            <p:ph idx="1"/>
          </p:nvPr>
        </p:nvSpPr>
        <p:spPr/>
        <p:txBody>
          <a:bodyPr/>
          <a:lstStyle/>
          <a:p>
            <a:pPr marL="0" marR="0" indent="0">
              <a:lnSpc>
                <a:spcPct val="107000"/>
              </a:lnSpc>
              <a:spcBef>
                <a:spcPts val="0"/>
              </a:spcBef>
              <a:spcAft>
                <a:spcPts val="0"/>
              </a:spcAft>
              <a:buNone/>
            </a:pPr>
            <a:r>
              <a:rPr lang="en-US" sz="2400">
                <a:effectLst/>
                <a:latin typeface="+mn-lt"/>
                <a:ea typeface="Times New Roman" panose="02020603050405020304" pitchFamily="18" charset="0"/>
                <a:cs typeface="Times New Roman" panose="02020603050405020304" pitchFamily="18" charset="0"/>
              </a:rPr>
              <a:t>Schools should expect to observe, hear about, and plan for the provision of supports and services to address signs and symptoms of a wide range of mental health challenges that may present during in-person and remote learning. </a:t>
            </a:r>
            <a:endParaRPr lang="en-US" sz="2400">
              <a:effectLst/>
              <a:latin typeface="+mn-lt"/>
              <a:ea typeface="Calibri" panose="020F0502020204030204" pitchFamily="34" charset="0"/>
              <a:cs typeface="Times New Roman" panose="02020603050405020304" pitchFamily="18" charset="0"/>
            </a:endParaRPr>
          </a:p>
          <a:p>
            <a:r>
              <a:rPr lang="en-US" sz="2400" b="1" i="1" u="none" strike="noStrike">
                <a:effectLst/>
                <a:latin typeface="+mn-lt"/>
                <a:ea typeface="Times New Roman" panose="02020603050405020304" pitchFamily="18" charset="0"/>
                <a:cs typeface="Times New Roman" panose="02020603050405020304" pitchFamily="18" charset="0"/>
              </a:rPr>
              <a:t>Identify and utilize research-based Tier 2 and Tier 3 supports and services. </a:t>
            </a:r>
            <a:r>
              <a:rPr lang="en-US" sz="2400" u="none" strike="noStrike">
                <a:solidFill>
                  <a:srgbClr val="000000"/>
                </a:solidFill>
                <a:effectLst/>
                <a:latin typeface="+mn-lt"/>
                <a:ea typeface="Arial" panose="020B0604020202020204" pitchFamily="34" charset="0"/>
                <a:cs typeface="Times New Roman" panose="02020603050405020304" pitchFamily="18" charset="0"/>
              </a:rPr>
              <a:t>Some students will need more sustained, targeted, and intensive supports. </a:t>
            </a:r>
          </a:p>
          <a:p>
            <a:r>
              <a:rPr lang="en-US" sz="2400">
                <a:solidFill>
                  <a:srgbClr val="000000"/>
                </a:solidFill>
                <a:latin typeface="+mn-lt"/>
                <a:ea typeface="Arial" panose="020B0604020202020204" pitchFamily="34" charset="0"/>
                <a:cs typeface="Times New Roman" panose="02020603050405020304" pitchFamily="18" charset="0"/>
              </a:rPr>
              <a:t>S</a:t>
            </a:r>
            <a:r>
              <a:rPr lang="en-US" sz="2400" u="none" strike="noStrike">
                <a:solidFill>
                  <a:srgbClr val="000000"/>
                </a:solidFill>
                <a:effectLst/>
                <a:latin typeface="+mn-lt"/>
                <a:ea typeface="Arial" panose="020B0604020202020204" pitchFamily="34" charset="0"/>
                <a:cs typeface="Times New Roman" panose="02020603050405020304" pitchFamily="18" charset="0"/>
              </a:rPr>
              <a:t>ee </a:t>
            </a:r>
            <a:r>
              <a:rPr lang="en-US" sz="2400" u="none" strike="noStrike">
                <a:solidFill>
                  <a:srgbClr val="0563C1"/>
                </a:solidFill>
                <a:effectLst/>
                <a:latin typeface="+mn-lt"/>
                <a:ea typeface="Times New Roman" panose="02020603050405020304" pitchFamily="18" charset="0"/>
                <a:cs typeface="Times New Roman" panose="02020603050405020304" pitchFamily="18" charset="0"/>
                <a:hlinkClick r:id="rId2"/>
              </a:rPr>
              <a:t>Examples of Research-Based Processes and Interventions for More Intensive Student Support</a:t>
            </a:r>
            <a:r>
              <a:rPr lang="en-US" sz="2400" u="none" strike="noStrike">
                <a:solidFill>
                  <a:srgbClr val="000000"/>
                </a:solidFill>
                <a:effectLst/>
                <a:latin typeface="+mn-lt"/>
                <a:ea typeface="Arial" panose="020B0604020202020204" pitchFamily="34" charset="0"/>
                <a:cs typeface="Times New Roman" panose="02020603050405020304" pitchFamily="18" charset="0"/>
              </a:rPr>
              <a:t>).</a:t>
            </a:r>
            <a:endParaRPr lang="en-US" sz="2400" u="none" strike="noStrike">
              <a:effectLst/>
              <a:latin typeface="+mn-lt"/>
              <a:ea typeface="Calibri" panose="020F050202020403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53718C75-43B2-4876-A0BE-1F3CF1946544}"/>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615844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nchor="t">
            <a:spAutoFit/>
          </a:bodyPr>
          <a:lstStyle/>
          <a:p>
            <a:r>
              <a:rPr lang="en-US" altLang="zh-CN" sz="6000">
                <a:solidFill>
                  <a:schemeClr val="bg1"/>
                </a:solidFill>
                <a:latin typeface="Segoe SemiBold"/>
                <a:cs typeface="Segoe SemiBold" panose="020B0703040204020203" pitchFamily="34" charset="0"/>
              </a:rPr>
              <a:t>04</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a:solidFill>
                  <a:schemeClr val="accent1">
                    <a:lumMod val="50000"/>
                  </a:schemeClr>
                </a:solidFill>
                <a:latin typeface="Segoe SemiBold"/>
                <a:ea typeface="Segoe UI Black"/>
              </a:rPr>
              <a:t>Q&amp;A</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endParaRPr>
          </a:p>
        </p:txBody>
      </p:sp>
    </p:spTree>
    <p:extLst>
      <p:ext uri="{BB962C8B-B14F-4D97-AF65-F5344CB8AC3E}">
        <p14:creationId xmlns:p14="http://schemas.microsoft.com/office/powerpoint/2010/main" val="9474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Welcome">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a:solidFill>
                  <a:schemeClr val="accent1">
                    <a:lumMod val="50000"/>
                  </a:schemeClr>
                </a:solidFill>
                <a:latin typeface="Segoe SemiBold"/>
                <a:ea typeface="Segoe UI Black"/>
              </a:rPr>
              <a:t>Welcome</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350330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B561-5B0D-412B-99C3-D2A883B7F565}"/>
              </a:ext>
            </a:extLst>
          </p:cNvPr>
          <p:cNvSpPr txBox="1">
            <a:spLocks noGrp="1"/>
          </p:cNvSpPr>
          <p:nvPr>
            <p:ph type="title" idx="4294967295"/>
          </p:nvPr>
        </p:nvSpPr>
        <p:spPr>
          <a:xfrm>
            <a:off x="118282" y="971266"/>
            <a:ext cx="11784840"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br>
              <a:rPr lang="en-US" sz="7200">
                <a:latin typeface="+mn-lt"/>
                <a:ea typeface="+mn-ea"/>
                <a:cs typeface="Segoe UI"/>
              </a:rPr>
            </a:br>
            <a:r>
              <a:rPr lang="en-US" sz="7200" b="1">
                <a:latin typeface="+mn-lt"/>
                <a:ea typeface="+mn-ea"/>
                <a:cs typeface="Segoe UI"/>
              </a:rPr>
              <a:t>We are all in this together</a:t>
            </a:r>
            <a:endParaRPr lang="en-US" b="1">
              <a:ea typeface="+mn-ea"/>
            </a:endParaRPr>
          </a:p>
        </p:txBody>
      </p:sp>
    </p:spTree>
    <p:extLst>
      <p:ext uri="{BB962C8B-B14F-4D97-AF65-F5344CB8AC3E}">
        <p14:creationId xmlns:p14="http://schemas.microsoft.com/office/powerpoint/2010/main" val="85575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b="0" i="0" u="none" strike="noStrike" kern="1200" cap="none" spc="0" normalizeH="0" baseline="0" noProof="0">
                <a:ln>
                  <a:noFill/>
                </a:ln>
                <a:solidFill>
                  <a:schemeClr val="accent1">
                    <a:lumMod val="50000"/>
                  </a:schemeClr>
                </a:solidFill>
                <a:effectLst/>
                <a:uLnTx/>
                <a:uFillTx/>
                <a:latin typeface="Segoe SemiBold"/>
              </a:rPr>
              <a:t>Background on COVID-19</a:t>
            </a:r>
          </a:p>
        </p:txBody>
      </p:sp>
    </p:spTree>
    <p:extLst>
      <p:ext uri="{BB962C8B-B14F-4D97-AF65-F5344CB8AC3E}">
        <p14:creationId xmlns:p14="http://schemas.microsoft.com/office/powerpoint/2010/main" val="76078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B1BA-E0CD-402D-854C-41E2D72F2600}"/>
              </a:ext>
            </a:extLst>
          </p:cNvPr>
          <p:cNvSpPr>
            <a:spLocks noGrp="1"/>
          </p:cNvSpPr>
          <p:nvPr>
            <p:ph type="title"/>
          </p:nvPr>
        </p:nvSpPr>
        <p:spPr/>
        <p:txBody>
          <a:bodyPr/>
          <a:lstStyle/>
          <a:p>
            <a:r>
              <a:rPr lang="en-US">
                <a:latin typeface="Segoe UI Semibold"/>
                <a:cs typeface="Segoe UI Semibold"/>
              </a:rPr>
              <a:t>COVID-19 Basics</a:t>
            </a:r>
            <a:endParaRPr lang="en-US"/>
          </a:p>
        </p:txBody>
      </p:sp>
      <p:sp>
        <p:nvSpPr>
          <p:cNvPr id="3" name="Content Placeholder 2">
            <a:extLst>
              <a:ext uri="{FF2B5EF4-FFF2-40B4-BE49-F238E27FC236}">
                <a16:creationId xmlns:a16="http://schemas.microsoft.com/office/drawing/2014/main" id="{6E33EB30-7212-47E8-92F9-CF52927522C0}"/>
              </a:ext>
            </a:extLst>
          </p:cNvPr>
          <p:cNvSpPr>
            <a:spLocks noGrp="1"/>
          </p:cNvSpPr>
          <p:nvPr>
            <p:ph idx="1"/>
          </p:nvPr>
        </p:nvSpPr>
        <p:spPr/>
        <p:txBody>
          <a:bodyPr vert="horz" lIns="91440" tIns="45720" rIns="91440" bIns="45720" rtlCol="0" anchor="t">
            <a:noAutofit/>
          </a:bodyPr>
          <a:lstStyle/>
          <a:p>
            <a:pPr marL="0" indent="0">
              <a:buNone/>
            </a:pPr>
            <a:r>
              <a:rPr lang="en-US" sz="2800">
                <a:latin typeface="Segoe UI"/>
                <a:cs typeface="Segoe UI"/>
              </a:rPr>
              <a:t>COVID-19 (coronavirus disease 2019) is a new disease, caused by a novel virus that has not previously been identified.</a:t>
            </a:r>
          </a:p>
          <a:p>
            <a:pPr marL="0" indent="0">
              <a:buNone/>
            </a:pPr>
            <a:endParaRPr lang="en-US" sz="2800"/>
          </a:p>
          <a:p>
            <a:pPr marL="0" indent="0">
              <a:buNone/>
            </a:pPr>
            <a:r>
              <a:rPr lang="en-US" sz="2800">
                <a:latin typeface="Segoe UI"/>
                <a:cs typeface="Segoe UI"/>
              </a:rPr>
              <a:t>The virus that causes COVID-19 is thought to spread mainly from person to person, through respiratory droplets produced when an affected person, coughs, sneezes, or talks.  These droplets can land in the mouths or noses of people who are nearby or possibly inhaled into the lungs.  Spread is more likely when people are in close contact with one another (within about 6 feet).</a:t>
            </a:r>
            <a:endParaRPr lang="en-US" sz="2800"/>
          </a:p>
          <a:p>
            <a:pPr marL="0" indent="0">
              <a:buNone/>
            </a:pPr>
            <a:endParaRPr lang="en-US" sz="2800"/>
          </a:p>
          <a:p>
            <a:pPr marL="0" indent="0">
              <a:buNone/>
            </a:pPr>
            <a:endParaRPr lang="en-US"/>
          </a:p>
        </p:txBody>
      </p:sp>
      <p:sp>
        <p:nvSpPr>
          <p:cNvPr id="4" name="Slide Number Placeholder 3">
            <a:extLst>
              <a:ext uri="{FF2B5EF4-FFF2-40B4-BE49-F238E27FC236}">
                <a16:creationId xmlns:a16="http://schemas.microsoft.com/office/drawing/2014/main" id="{06252E0D-9A03-4860-8EDE-14C79957DCFD}"/>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3006234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97786-2200-4EFF-BFAD-57C99BD14999}"/>
              </a:ext>
            </a:extLst>
          </p:cNvPr>
          <p:cNvSpPr>
            <a:spLocks noGrp="1"/>
          </p:cNvSpPr>
          <p:nvPr>
            <p:ph type="title"/>
          </p:nvPr>
        </p:nvSpPr>
        <p:spPr/>
        <p:txBody>
          <a:bodyPr/>
          <a:lstStyle/>
          <a:p>
            <a:r>
              <a:rPr lang="en-US">
                <a:latin typeface="Segoe UI Semibold"/>
                <a:cs typeface="Segoe UI Semibold"/>
              </a:rPr>
              <a:t>Symptoms of COVID-19</a:t>
            </a:r>
            <a:endParaRPr lang="en-US"/>
          </a:p>
        </p:txBody>
      </p:sp>
      <p:sp>
        <p:nvSpPr>
          <p:cNvPr id="3" name="Content Placeholder 2">
            <a:extLst>
              <a:ext uri="{FF2B5EF4-FFF2-40B4-BE49-F238E27FC236}">
                <a16:creationId xmlns:a16="http://schemas.microsoft.com/office/drawing/2014/main" id="{B16545FD-AED2-4B6D-B6CA-1146087AB017}"/>
              </a:ext>
            </a:extLst>
          </p:cNvPr>
          <p:cNvSpPr>
            <a:spLocks noGrp="1"/>
          </p:cNvSpPr>
          <p:nvPr>
            <p:ph idx="1"/>
          </p:nvPr>
        </p:nvSpPr>
        <p:spPr/>
        <p:txBody>
          <a:bodyPr vert="horz" lIns="91440" tIns="45720" rIns="91440" bIns="45720" rtlCol="0" anchor="t">
            <a:noAutofit/>
          </a:bodyPr>
          <a:lstStyle/>
          <a:p>
            <a:pPr marL="0" indent="0">
              <a:buNone/>
            </a:pPr>
            <a:r>
              <a:rPr lang="en-US" sz="2800">
                <a:latin typeface="Segoe UI"/>
                <a:cs typeface="Segoe UI"/>
              </a:rPr>
              <a:t>People with these symptoms may have COVID-19:</a:t>
            </a:r>
            <a:endParaRPr lang="en-US" sz="2800"/>
          </a:p>
          <a:p>
            <a:pPr marL="0" indent="0">
              <a:buNone/>
            </a:pPr>
            <a:endParaRPr lang="en-US" sz="2800">
              <a:latin typeface="Segoe UI"/>
              <a:cs typeface="Segoe UI"/>
            </a:endParaRPr>
          </a:p>
          <a:p>
            <a:pPr marL="342900" indent="-342900"/>
            <a:r>
              <a:rPr lang="en-US" sz="2800">
                <a:latin typeface="Segoe UI"/>
                <a:cs typeface="Segoe UI"/>
              </a:rPr>
              <a:t>Fever or chills</a:t>
            </a:r>
          </a:p>
          <a:p>
            <a:pPr marL="342900" indent="-342900"/>
            <a:r>
              <a:rPr lang="en-US" sz="2800">
                <a:latin typeface="Segoe UI"/>
                <a:cs typeface="Segoe UI"/>
              </a:rPr>
              <a:t>Cough</a:t>
            </a:r>
          </a:p>
          <a:p>
            <a:pPr marL="342900" indent="-342900"/>
            <a:r>
              <a:rPr lang="en-US" sz="2800">
                <a:latin typeface="Segoe UI"/>
                <a:cs typeface="Segoe UI"/>
              </a:rPr>
              <a:t>Shortness of breath or difficulty breathing</a:t>
            </a:r>
          </a:p>
          <a:p>
            <a:pPr marL="342900" indent="-342900"/>
            <a:r>
              <a:rPr lang="en-US" sz="2800">
                <a:latin typeface="Segoe UI"/>
                <a:cs typeface="Segoe UI"/>
              </a:rPr>
              <a:t>Fatigue</a:t>
            </a:r>
          </a:p>
          <a:p>
            <a:pPr marL="342900" indent="-342900"/>
            <a:r>
              <a:rPr lang="en-US" sz="2800">
                <a:latin typeface="Segoe UI"/>
                <a:cs typeface="Segoe UI"/>
              </a:rPr>
              <a:t>Muscle or body aches</a:t>
            </a:r>
            <a:endParaRPr lang="en-US" sz="2800"/>
          </a:p>
          <a:p>
            <a:pPr marL="342900" indent="-342900"/>
            <a:r>
              <a:rPr lang="en-US" sz="2800">
                <a:latin typeface="Segoe UI"/>
                <a:cs typeface="Segoe UI"/>
              </a:rPr>
              <a:t>Headache</a:t>
            </a:r>
          </a:p>
          <a:p>
            <a:pPr marL="342900" indent="-342900"/>
            <a:r>
              <a:rPr lang="en-US" sz="2800">
                <a:latin typeface="Segoe UI"/>
                <a:cs typeface="Segoe UI"/>
              </a:rPr>
              <a:t>New loss of taste or smell</a:t>
            </a:r>
          </a:p>
          <a:p>
            <a:pPr marL="342900" indent="-342900"/>
            <a:endParaRPr lang="en-US" sz="2800">
              <a:latin typeface="Segoe UI"/>
              <a:cs typeface="Segoe UI"/>
            </a:endParaRPr>
          </a:p>
          <a:p>
            <a:pPr marL="0" indent="0">
              <a:buNone/>
            </a:pPr>
            <a:endParaRPr lang="en-US" sz="2800">
              <a:latin typeface="Segoe UI"/>
              <a:cs typeface="Segoe UI"/>
            </a:endParaRPr>
          </a:p>
        </p:txBody>
      </p:sp>
      <p:sp>
        <p:nvSpPr>
          <p:cNvPr id="4" name="Slide Number Placeholder 3">
            <a:extLst>
              <a:ext uri="{FF2B5EF4-FFF2-40B4-BE49-F238E27FC236}">
                <a16:creationId xmlns:a16="http://schemas.microsoft.com/office/drawing/2014/main" id="{8982FA23-7FB7-4E81-BADD-6AF6AD3213DF}"/>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56483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97786-2200-4EFF-BFAD-57C99BD14999}"/>
              </a:ext>
            </a:extLst>
          </p:cNvPr>
          <p:cNvSpPr>
            <a:spLocks noGrp="1"/>
          </p:cNvSpPr>
          <p:nvPr>
            <p:ph type="title"/>
          </p:nvPr>
        </p:nvSpPr>
        <p:spPr/>
        <p:txBody>
          <a:bodyPr/>
          <a:lstStyle/>
          <a:p>
            <a:r>
              <a:rPr lang="en-US">
                <a:latin typeface="Segoe UI Semibold"/>
                <a:cs typeface="Segoe UI Semibold"/>
              </a:rPr>
              <a:t>Symptoms of COVID-19 continued</a:t>
            </a:r>
            <a:endParaRPr lang="en-US"/>
          </a:p>
        </p:txBody>
      </p:sp>
      <p:sp>
        <p:nvSpPr>
          <p:cNvPr id="3" name="Content Placeholder 2">
            <a:extLst>
              <a:ext uri="{FF2B5EF4-FFF2-40B4-BE49-F238E27FC236}">
                <a16:creationId xmlns:a16="http://schemas.microsoft.com/office/drawing/2014/main" id="{B16545FD-AED2-4B6D-B6CA-1146087AB017}"/>
              </a:ext>
            </a:extLst>
          </p:cNvPr>
          <p:cNvSpPr>
            <a:spLocks noGrp="1"/>
          </p:cNvSpPr>
          <p:nvPr>
            <p:ph idx="1"/>
          </p:nvPr>
        </p:nvSpPr>
        <p:spPr/>
        <p:txBody>
          <a:bodyPr vert="horz" lIns="91440" tIns="45720" rIns="91440" bIns="45720" rtlCol="0" anchor="t">
            <a:noAutofit/>
          </a:bodyPr>
          <a:lstStyle/>
          <a:p>
            <a:pPr marL="0" indent="0">
              <a:buNone/>
            </a:pPr>
            <a:r>
              <a:rPr lang="en-US" sz="2800">
                <a:latin typeface="Segoe UI"/>
                <a:cs typeface="Segoe UI"/>
              </a:rPr>
              <a:t>People with these symptoms may have COVID-19:</a:t>
            </a:r>
            <a:endParaRPr lang="en-US" sz="2800"/>
          </a:p>
          <a:p>
            <a:pPr marL="0" indent="0">
              <a:buNone/>
            </a:pPr>
            <a:endParaRPr lang="en-US" sz="2800">
              <a:latin typeface="Segoe UI"/>
              <a:cs typeface="Segoe UI"/>
            </a:endParaRPr>
          </a:p>
          <a:p>
            <a:pPr marL="342900" indent="-342900"/>
            <a:r>
              <a:rPr lang="en-US" sz="2800">
                <a:latin typeface="Segoe UI"/>
                <a:cs typeface="Segoe UI"/>
              </a:rPr>
              <a:t>Sore throat</a:t>
            </a:r>
            <a:endParaRPr lang="en-US"/>
          </a:p>
          <a:p>
            <a:pPr marL="342900" indent="-342900"/>
            <a:r>
              <a:rPr lang="en-US" sz="2800">
                <a:latin typeface="Segoe UI"/>
                <a:cs typeface="Segoe UI"/>
              </a:rPr>
              <a:t>Congestion or runny nose</a:t>
            </a:r>
          </a:p>
          <a:p>
            <a:pPr marL="342900" indent="-342900"/>
            <a:r>
              <a:rPr lang="en-US" sz="2800">
                <a:latin typeface="Segoe UI"/>
                <a:cs typeface="Segoe UI"/>
              </a:rPr>
              <a:t>Nausea or vomiting</a:t>
            </a:r>
            <a:endParaRPr lang="en-US" sz="2800"/>
          </a:p>
          <a:p>
            <a:pPr marL="342900" indent="-342900"/>
            <a:r>
              <a:rPr lang="en-US" sz="2800">
                <a:latin typeface="Segoe UI"/>
                <a:cs typeface="Segoe UI"/>
              </a:rPr>
              <a:t>Diarrhea </a:t>
            </a:r>
            <a:endParaRPr lang="en-US" sz="2800"/>
          </a:p>
          <a:p>
            <a:pPr marL="342900" indent="-342900"/>
            <a:endParaRPr lang="en-US" sz="2800"/>
          </a:p>
          <a:p>
            <a:pPr marL="0" indent="0">
              <a:buNone/>
            </a:pPr>
            <a:r>
              <a:rPr lang="en-US" sz="2800">
                <a:latin typeface="Segoe UI"/>
                <a:cs typeface="Segoe UI"/>
              </a:rPr>
              <a:t>(</a:t>
            </a:r>
            <a:r>
              <a:rPr lang="en-US" sz="2000">
                <a:latin typeface="Segoe UI"/>
                <a:cs typeface="Segoe UI"/>
              </a:rPr>
              <a:t>this list does not include all the symptoms and may be updated as we learn more about this disease)</a:t>
            </a:r>
            <a:endParaRPr lang="en-US" sz="2000"/>
          </a:p>
        </p:txBody>
      </p:sp>
      <p:sp>
        <p:nvSpPr>
          <p:cNvPr id="4" name="Slide Number Placeholder 3">
            <a:extLst>
              <a:ext uri="{FF2B5EF4-FFF2-40B4-BE49-F238E27FC236}">
                <a16:creationId xmlns:a16="http://schemas.microsoft.com/office/drawing/2014/main" id="{8982FA23-7FB7-4E81-BADD-6AF6AD3213DF}"/>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376687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7C4A-BCCF-4558-8A7A-5EF3A9C289AD}"/>
              </a:ext>
            </a:extLst>
          </p:cNvPr>
          <p:cNvSpPr>
            <a:spLocks noGrp="1"/>
          </p:cNvSpPr>
          <p:nvPr>
            <p:ph type="title"/>
          </p:nvPr>
        </p:nvSpPr>
        <p:spPr/>
        <p:txBody>
          <a:bodyPr/>
          <a:lstStyle/>
          <a:p>
            <a:r>
              <a:rPr lang="en-US">
                <a:latin typeface="Segoe UI Semibold"/>
                <a:cs typeface="Segoe UI Semibold"/>
              </a:rPr>
              <a:t>Watch for symptoms</a:t>
            </a:r>
            <a:endParaRPr lang="en-US"/>
          </a:p>
        </p:txBody>
      </p:sp>
      <p:sp>
        <p:nvSpPr>
          <p:cNvPr id="3" name="Content Placeholder 2">
            <a:extLst>
              <a:ext uri="{FF2B5EF4-FFF2-40B4-BE49-F238E27FC236}">
                <a16:creationId xmlns:a16="http://schemas.microsoft.com/office/drawing/2014/main" id="{7B214333-FC67-41A5-972C-5A8F255A9F63}"/>
              </a:ext>
            </a:extLst>
          </p:cNvPr>
          <p:cNvSpPr>
            <a:spLocks noGrp="1"/>
          </p:cNvSpPr>
          <p:nvPr>
            <p:ph idx="1"/>
          </p:nvPr>
        </p:nvSpPr>
        <p:spPr/>
        <p:txBody>
          <a:bodyPr vert="horz" lIns="91440" tIns="45720" rIns="91440" bIns="45720" rtlCol="0" anchor="t">
            <a:noAutofit/>
          </a:bodyPr>
          <a:lstStyle/>
          <a:p>
            <a:pPr marL="0" indent="0">
              <a:buNone/>
            </a:pPr>
            <a:endParaRPr lang="en-US" sz="2800">
              <a:latin typeface="Segoe UI"/>
              <a:cs typeface="Segoe UI"/>
            </a:endParaRPr>
          </a:p>
          <a:p>
            <a:pPr marL="0" indent="0">
              <a:buNone/>
            </a:pPr>
            <a:r>
              <a:rPr lang="en-US" sz="2800">
                <a:latin typeface="Segoe UI"/>
                <a:cs typeface="Segoe UI"/>
              </a:rPr>
              <a:t>Anyone can have mild to severe symptoms.  The symptoms of COVID-19 are similar in children and adults; however it can look different in different individuals. People with COVID-19 have had a wide range of reported symptoms-ranging from mild symptoms to severe illness.  </a:t>
            </a:r>
            <a:endParaRPr lang="en-US" sz="2800"/>
          </a:p>
          <a:p>
            <a:pPr marL="0" indent="0">
              <a:buNone/>
            </a:pPr>
            <a:endParaRPr lang="en-US" sz="2800">
              <a:latin typeface="Segoe UI"/>
              <a:cs typeface="Segoe UI"/>
            </a:endParaRPr>
          </a:p>
          <a:p>
            <a:pPr marL="0" indent="0">
              <a:buNone/>
            </a:pPr>
            <a:r>
              <a:rPr lang="en-US" sz="2800">
                <a:latin typeface="Segoe UI"/>
                <a:cs typeface="Segoe UI"/>
              </a:rPr>
              <a:t>Symptoms may appear </a:t>
            </a:r>
            <a:r>
              <a:rPr lang="en-US" sz="2800" b="1">
                <a:latin typeface="Segoe UI"/>
                <a:cs typeface="Segoe UI"/>
              </a:rPr>
              <a:t>2-14 days</a:t>
            </a:r>
            <a:r>
              <a:rPr lang="en-US" sz="2800">
                <a:latin typeface="Segoe UI"/>
                <a:cs typeface="Segoe UI"/>
              </a:rPr>
              <a:t> after exposure to the virus.</a:t>
            </a:r>
            <a:endParaRPr lang="en-US" sz="2800"/>
          </a:p>
          <a:p>
            <a:pPr marL="0" indent="0">
              <a:buNone/>
            </a:pPr>
            <a:endParaRPr lang="en-US" sz="2800"/>
          </a:p>
          <a:p>
            <a:pPr marL="0" indent="0">
              <a:buNone/>
            </a:pPr>
            <a:endParaRPr lang="en-US" sz="2800"/>
          </a:p>
          <a:p>
            <a:pPr marL="0" indent="0">
              <a:buNone/>
            </a:pPr>
            <a:endParaRPr lang="en-US" sz="2800"/>
          </a:p>
          <a:p>
            <a:pPr marL="0" indent="0">
              <a:buNone/>
            </a:pPr>
            <a:endParaRPr lang="en-US" sz="2800"/>
          </a:p>
          <a:p>
            <a:pPr marL="0" indent="0">
              <a:buNone/>
            </a:pPr>
            <a:endParaRPr lang="en-US" sz="2800"/>
          </a:p>
          <a:p>
            <a:pPr marL="0" indent="0">
              <a:buNone/>
            </a:pPr>
            <a:endParaRPr lang="en-US" sz="2800"/>
          </a:p>
          <a:p>
            <a:pPr marL="0" indent="0">
              <a:buNone/>
            </a:pPr>
            <a:endParaRPr lang="en-US" sz="2800"/>
          </a:p>
          <a:p>
            <a:pPr marL="0" indent="0">
              <a:buNone/>
            </a:pPr>
            <a:endParaRPr lang="en-US" sz="2800"/>
          </a:p>
          <a:p>
            <a:pPr marL="0" indent="0">
              <a:buNone/>
            </a:pPr>
            <a:endParaRPr lang="en-US" sz="2800"/>
          </a:p>
          <a:p>
            <a:pPr marL="0" indent="0">
              <a:buNone/>
            </a:pPr>
            <a:endParaRPr lang="en-US" sz="28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p:txBody>
      </p:sp>
      <p:sp>
        <p:nvSpPr>
          <p:cNvPr id="4" name="Slide Number Placeholder 3">
            <a:extLst>
              <a:ext uri="{FF2B5EF4-FFF2-40B4-BE49-F238E27FC236}">
                <a16:creationId xmlns:a16="http://schemas.microsoft.com/office/drawing/2014/main" id="{0948AA94-C55D-48D6-8BE5-CBCF2EF74B3F}"/>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1350802944"/>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f2fdac3-5421-455f-b4e4-df6141b3176a">
      <UserInfo>
        <DisplayName>Coonley, Brian (DESE)</DisplayName>
        <AccountId>73</AccountId>
        <AccountType/>
      </UserInfo>
      <UserInfo>
        <DisplayName>Camacho, Jamie L. (DESE)</DisplayName>
        <AccountId>24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6" ma:contentTypeDescription="Create a new document." ma:contentTypeScope="" ma:versionID="5fe5389986bb7cdd8f030861cefaa63d">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4c15c60219f5ee040deab0039a87cf4b"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F8FE2F-4F00-4F13-9CCD-DA33166748F7}">
  <ds:schemaRefs>
    <ds:schemaRef ds:uri="http://schemas.microsoft.com/sharepoint/v3/contenttype/forms"/>
  </ds:schemaRefs>
</ds:datastoreItem>
</file>

<file path=customXml/itemProps2.xml><?xml version="1.0" encoding="utf-8"?>
<ds:datastoreItem xmlns:ds="http://schemas.openxmlformats.org/officeDocument/2006/customXml" ds:itemID="{0A163624-F102-48A3-BF83-524480A44CE1}">
  <ds:schemaRefs>
    <ds:schemaRef ds:uri="http://schemas.microsoft.com/office/2006/metadata/properties"/>
    <ds:schemaRef ds:uri="http://schemas.microsoft.com/office/infopath/2007/PartnerControls"/>
    <ds:schemaRef ds:uri="8f2fdac3-5421-455f-b4e4-df6141b3176a"/>
  </ds:schemaRefs>
</ds:datastoreItem>
</file>

<file path=customXml/itemProps3.xml><?xml version="1.0" encoding="utf-8"?>
<ds:datastoreItem xmlns:ds="http://schemas.openxmlformats.org/officeDocument/2006/customXml" ds:itemID="{9DDB757D-FE97-44E6-8BF8-B3464F5F6C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2453</Words>
  <Application>Microsoft Office PowerPoint</Application>
  <PresentationFormat>Widescreen</PresentationFormat>
  <Paragraphs>168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等线</vt:lpstr>
      <vt:lpstr>Arial</vt:lpstr>
      <vt:lpstr>Courier New</vt:lpstr>
      <vt:lpstr>Segoe</vt:lpstr>
      <vt:lpstr>Segoe SemiBold</vt:lpstr>
      <vt:lpstr>Segoe UI</vt:lpstr>
      <vt:lpstr>Segoe UI Semibold</vt:lpstr>
      <vt:lpstr>Symbol</vt:lpstr>
      <vt:lpstr>Wingdings</vt:lpstr>
      <vt:lpstr>ESE​​</vt:lpstr>
      <vt:lpstr>COVID-19  School Staff Training</vt:lpstr>
      <vt:lpstr>CONTENTS</vt:lpstr>
      <vt:lpstr>Welcome</vt:lpstr>
      <vt:lpstr> We are all in this together</vt:lpstr>
      <vt:lpstr>Background on COVID-19</vt:lpstr>
      <vt:lpstr>COVID-19 Basics</vt:lpstr>
      <vt:lpstr>Symptoms of COVID-19</vt:lpstr>
      <vt:lpstr>Symptoms of COVID-19 continued</vt:lpstr>
      <vt:lpstr>Watch for symptoms</vt:lpstr>
      <vt:lpstr>Training and Prevention</vt:lpstr>
      <vt:lpstr>Culture of Health and Safety: Use All Mitigation Strategies</vt:lpstr>
      <vt:lpstr>Mitigation Strategy #1:  Monitor for Symptoms</vt:lpstr>
      <vt:lpstr>Mitigation Strategy #2:  Wear Masks </vt:lpstr>
      <vt:lpstr>Mitigation Strategy #3: Hand Hygiene</vt:lpstr>
      <vt:lpstr>Mitigation Strategy #4:  Physical Distancing</vt:lpstr>
      <vt:lpstr>Additional Mitigation Strategies</vt:lpstr>
      <vt:lpstr>Additional Mitigation Strategies: School Cleaning and Disinfecting </vt:lpstr>
      <vt:lpstr>Additional Mitigation Strategies: School Cleaning and Disinfecting </vt:lpstr>
      <vt:lpstr>Guidelines for Mealtime </vt:lpstr>
      <vt:lpstr>Guidelines for Mealtime </vt:lpstr>
      <vt:lpstr>Communication with Families</vt:lpstr>
      <vt:lpstr>If Symptoms Occur and Someone Tests Positive for COVID-19</vt:lpstr>
      <vt:lpstr>Close Contacts </vt:lpstr>
      <vt:lpstr>Close Contacts should be tested</vt:lpstr>
      <vt:lpstr>Policy for when a close contact may return to school </vt:lpstr>
      <vt:lpstr>Scenario: COVID-19-like Symptoms</vt:lpstr>
      <vt:lpstr>Positive Learning Environments: Re-envisioning School Culture and the Conditions for Learning </vt:lpstr>
      <vt:lpstr>Positive Learning Environment: Supporting More Intensive Mental Health Needs</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July 23, 2020</dc:title>
  <dc:creator>DESE</dc:creator>
  <cp:lastModifiedBy>Johnston, Russell (DESE)</cp:lastModifiedBy>
  <cp:revision>5</cp:revision>
  <dcterms:created xsi:type="dcterms:W3CDTF">2020-07-23T12:14:45Z</dcterms:created>
  <dcterms:modified xsi:type="dcterms:W3CDTF">2020-09-03T02:12:36Z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23 2020</vt:lpwstr>
  </property>
</Properties>
</file>