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76" r:id="rId2"/>
  </p:sldMasterIdLst>
  <p:notesMasterIdLst>
    <p:notesMasterId r:id="rId17"/>
  </p:notesMasterIdLst>
  <p:sldIdLst>
    <p:sldId id="257" r:id="rId3"/>
    <p:sldId id="261" r:id="rId4"/>
    <p:sldId id="267" r:id="rId5"/>
    <p:sldId id="258" r:id="rId6"/>
    <p:sldId id="259" r:id="rId7"/>
    <p:sldId id="265" r:id="rId8"/>
    <p:sldId id="268" r:id="rId9"/>
    <p:sldId id="270" r:id="rId10"/>
    <p:sldId id="271" r:id="rId11"/>
    <p:sldId id="274" r:id="rId12"/>
    <p:sldId id="275" r:id="rId13"/>
    <p:sldId id="276" r:id="rId14"/>
    <p:sldId id="277" r:id="rId15"/>
    <p:sldId id="27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0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C01E34-9800-4AD5-8380-428FEFFD8DB1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6E7533-0744-4944-A33B-D02878AA4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012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67701" y="4995348"/>
            <a:ext cx="5974022" cy="24622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2902FC-13A1-4E02-8055-5D86C0003CE5}" type="slidenum">
              <a:rPr lang="en-US" smtClean="0">
                <a:solidFill>
                  <a:srgbClr val="000000"/>
                </a:solidFill>
              </a:rPr>
              <a:pPr/>
              <a:t>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5648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88811-FA35-46D5-A130-75C5F2423FC1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776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88811-FA35-46D5-A130-75C5F2423FC1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0368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88811-FA35-46D5-A130-75C5F2423FC1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7058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88811-FA35-46D5-A130-75C5F2423FC1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3007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88811-FA35-46D5-A130-75C5F2423FC1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9054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88811-FA35-46D5-A130-75C5F2423FC1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7642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88811-FA35-46D5-A130-75C5F2423FC1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39584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50975" y="1163638"/>
            <a:ext cx="4187825" cy="3140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Partnership with QPS department, provides BMC physicians with ‘QI hub’ relevant for faculty and trainees</a:t>
            </a:r>
          </a:p>
          <a:p>
            <a:pPr lvl="1"/>
            <a:r>
              <a:rPr lang="en-US" altLang="en-US" u="sng" dirty="0"/>
              <a:t>Professional Credits </a:t>
            </a:r>
            <a:r>
              <a:rPr lang="en-US" altLang="en-US" dirty="0"/>
              <a:t>(through project submission)</a:t>
            </a:r>
          </a:p>
          <a:p>
            <a:pPr lvl="1"/>
            <a:r>
              <a:rPr lang="en-US" altLang="en-US" u="sng" dirty="0"/>
              <a:t>QI Advising/Coaching:</a:t>
            </a:r>
            <a:r>
              <a:rPr lang="en-US" altLang="en-US" dirty="0"/>
              <a:t> via Office Hours with aCQO/QI fellow/QI specialists and via direct feedback on project applications </a:t>
            </a:r>
          </a:p>
          <a:p>
            <a:pPr lvl="1"/>
            <a:r>
              <a:rPr lang="en-US" altLang="en-US" u="sng" dirty="0"/>
              <a:t>QI Education library</a:t>
            </a:r>
            <a:r>
              <a:rPr lang="en-US" altLang="en-US" dirty="0"/>
              <a:t>: ‘just in time’ style QI educational modules (1 currently available online at bucme.org) </a:t>
            </a:r>
          </a:p>
          <a:p>
            <a:pPr lvl="1"/>
            <a:r>
              <a:rPr lang="en-US" altLang="en-US" u="sng" dirty="0"/>
              <a:t>Central ‘Searchable’ QI Directory</a:t>
            </a:r>
            <a:r>
              <a:rPr lang="en-US" altLang="en-US" dirty="0"/>
              <a:t>: available to housestaff and faculty recently completed and ongoing projects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88811-FA35-46D5-A130-75C5F2423FC1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25120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88811-FA35-46D5-A130-75C5F2423FC1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3964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88811-FA35-46D5-A130-75C5F2423FC1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7515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88811-FA35-46D5-A130-75C5F2423FC1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5671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88811-FA35-46D5-A130-75C5F2423FC1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8523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88811-FA35-46D5-A130-75C5F2423FC1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667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693795" y="2176938"/>
            <a:ext cx="5036084" cy="502445"/>
          </a:xfrm>
        </p:spPr>
        <p:txBody>
          <a:bodyPr anchor="t"/>
          <a:lstStyle>
            <a:lvl1pPr>
              <a:defRPr sz="3265" b="0"/>
            </a:lvl1pPr>
          </a:lstStyle>
          <a:p>
            <a:pPr lvl="0"/>
            <a:r>
              <a:rPr lang="en-US" noProof="0" dirty="0" smtClean="0"/>
              <a:t>Click to edit Master title</a:t>
            </a:r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693795" y="4574759"/>
            <a:ext cx="5036084" cy="219740"/>
          </a:xfrm>
        </p:spPr>
        <p:txBody>
          <a:bodyPr>
            <a:spAutoFit/>
          </a:bodyPr>
          <a:lstStyle>
            <a:lvl1pPr>
              <a:defRPr sz="1428"/>
            </a:lvl1pPr>
          </a:lstStyle>
          <a:p>
            <a:pPr lvl="0"/>
            <a:r>
              <a:rPr lang="en-US" noProof="0" dirty="0" smtClean="0"/>
              <a:t>Click to edit Master subtitle style</a:t>
            </a:r>
          </a:p>
        </p:txBody>
      </p:sp>
      <p:grpSp>
        <p:nvGrpSpPr>
          <p:cNvPr id="13513" name="McK Title Elements"/>
          <p:cNvGrpSpPr>
            <a:grpSpLocks/>
          </p:cNvGrpSpPr>
          <p:nvPr/>
        </p:nvGrpSpPr>
        <p:grpSpPr bwMode="auto">
          <a:xfrm>
            <a:off x="1" y="1"/>
            <a:ext cx="9140760" cy="6859620"/>
            <a:chOff x="0" y="0"/>
            <a:chExt cx="5643" cy="4235"/>
          </a:xfrm>
        </p:grpSpPr>
        <p:sp>
          <p:nvSpPr>
            <p:cNvPr id="13332" name="McK Document type" hidden="1"/>
            <p:cNvSpPr txBox="1">
              <a:spLocks noChangeArrowheads="1"/>
            </p:cNvSpPr>
            <p:nvPr userDrawn="1"/>
          </p:nvSpPr>
          <p:spPr bwMode="auto">
            <a:xfrm>
              <a:off x="1663" y="3104"/>
              <a:ext cx="3109" cy="1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28" dirty="0">
                  <a:solidFill>
                    <a:srgbClr val="000000"/>
                  </a:solidFill>
                </a:rPr>
                <a:t>Document type</a:t>
              </a:r>
            </a:p>
          </p:txBody>
        </p:sp>
        <p:sp>
          <p:nvSpPr>
            <p:cNvPr id="13333" name="McK Date" hidden="1"/>
            <p:cNvSpPr txBox="1">
              <a:spLocks noChangeArrowheads="1"/>
            </p:cNvSpPr>
            <p:nvPr userDrawn="1"/>
          </p:nvSpPr>
          <p:spPr bwMode="auto">
            <a:xfrm>
              <a:off x="1663" y="3275"/>
              <a:ext cx="3109" cy="1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28" dirty="0">
                  <a:solidFill>
                    <a:srgbClr val="000000"/>
                  </a:solidFill>
                </a:rPr>
                <a:t>Date</a:t>
              </a:r>
            </a:p>
          </p:txBody>
        </p:sp>
        <p:sp>
          <p:nvSpPr>
            <p:cNvPr id="13352" name="McK Disclaimer" hidden="1"/>
            <p:cNvSpPr>
              <a:spLocks noChangeArrowheads="1"/>
            </p:cNvSpPr>
            <p:nvPr userDrawn="1"/>
          </p:nvSpPr>
          <p:spPr bwMode="auto">
            <a:xfrm>
              <a:off x="1663" y="3713"/>
              <a:ext cx="2777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/>
            <a:p>
              <a:pPr defTabSz="821202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816" dirty="0">
                  <a:solidFill>
                    <a:srgbClr val="000000"/>
                  </a:solidFill>
                </a:rPr>
                <a:t>CONFIDENTIAL AND PROPRIETARY</a:t>
              </a:r>
            </a:p>
            <a:p>
              <a:pPr defTabSz="821202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816" dirty="0">
                  <a:solidFill>
                    <a:srgbClr val="000000"/>
                  </a:solidFill>
                </a:rPr>
                <a:t>Any use of this material without specific permission of McKinsey &amp; Company is strictly prohibited</a:t>
              </a:r>
            </a:p>
          </p:txBody>
        </p:sp>
        <p:sp>
          <p:nvSpPr>
            <p:cNvPr id="13474" name="TitleBottomPlaceholder" hidden="1"/>
            <p:cNvSpPr>
              <a:spLocks noChangeArrowheads="1"/>
            </p:cNvSpPr>
            <p:nvPr userDrawn="1"/>
          </p:nvSpPr>
          <p:spPr bwMode="auto">
            <a:xfrm>
              <a:off x="0" y="1410"/>
              <a:ext cx="1382" cy="2825"/>
            </a:xfrm>
            <a:prstGeom prst="rect">
              <a:avLst/>
            </a:prstGeom>
            <a:solidFill>
              <a:srgbClr val="0065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632" dirty="0">
                <a:solidFill>
                  <a:srgbClr val="000000"/>
                </a:solidFill>
              </a:endParaRPr>
            </a:p>
          </p:txBody>
        </p:sp>
        <p:sp>
          <p:nvSpPr>
            <p:cNvPr id="13475" name="TitleTopPlaceholder" hidden="1"/>
            <p:cNvSpPr>
              <a:spLocks noChangeArrowheads="1"/>
            </p:cNvSpPr>
            <p:nvPr userDrawn="1"/>
          </p:nvSpPr>
          <p:spPr bwMode="auto">
            <a:xfrm>
              <a:off x="0" y="0"/>
              <a:ext cx="1382" cy="1410"/>
            </a:xfrm>
            <a:prstGeom prst="rect">
              <a:avLst/>
            </a:prstGeom>
            <a:solidFill>
              <a:srgbClr val="91A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632" dirty="0">
                <a:solidFill>
                  <a:srgbClr val="000000"/>
                </a:solidFill>
              </a:endParaRPr>
            </a:p>
          </p:txBody>
        </p:sp>
        <p:sp>
          <p:nvSpPr>
            <p:cNvPr id="13477" name="Rectangle 1189" hidden="1"/>
            <p:cNvSpPr>
              <a:spLocks noChangeArrowheads="1"/>
            </p:cNvSpPr>
            <p:nvPr userDrawn="1"/>
          </p:nvSpPr>
          <p:spPr bwMode="auto">
            <a:xfrm>
              <a:off x="0" y="0"/>
              <a:ext cx="5643" cy="4234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632" dirty="0">
                <a:solidFill>
                  <a:srgbClr val="000000"/>
                </a:solidFill>
              </a:endParaRPr>
            </a:p>
          </p:txBody>
        </p:sp>
      </p:grpSp>
      <p:pic>
        <p:nvPicPr>
          <p:cNvPr id="13507" name="TitleBottomBarBW" hidden="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0060" y="6574545"/>
            <a:ext cx="1670055" cy="19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itleBottomPlaceholder"/>
          <p:cNvSpPr>
            <a:spLocks noChangeArrowheads="1"/>
          </p:cNvSpPr>
          <p:nvPr userDrawn="1"/>
        </p:nvSpPr>
        <p:spPr bwMode="auto">
          <a:xfrm>
            <a:off x="0" y="2283840"/>
            <a:ext cx="2238620" cy="4575781"/>
          </a:xfrm>
          <a:prstGeom prst="rect">
            <a:avLst/>
          </a:prstGeom>
          <a:solidFill>
            <a:srgbClr val="0065CC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32" dirty="0">
              <a:solidFill>
                <a:srgbClr val="000000"/>
              </a:solidFill>
            </a:endParaRPr>
          </a:p>
        </p:txBody>
      </p:sp>
      <p:sp>
        <p:nvSpPr>
          <p:cNvPr id="13" name="TitleTopPlaceholder"/>
          <p:cNvSpPr>
            <a:spLocks noChangeArrowheads="1"/>
          </p:cNvSpPr>
          <p:nvPr userDrawn="1"/>
        </p:nvSpPr>
        <p:spPr bwMode="auto">
          <a:xfrm>
            <a:off x="0" y="1"/>
            <a:ext cx="2238620" cy="2283840"/>
          </a:xfrm>
          <a:prstGeom prst="rect">
            <a:avLst/>
          </a:prstGeom>
          <a:solidFill>
            <a:srgbClr val="91A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32" dirty="0">
              <a:solidFill>
                <a:srgbClr val="00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693795" y="5034168"/>
            <a:ext cx="5036084" cy="217046"/>
          </a:xfrm>
        </p:spPr>
        <p:txBody>
          <a:bodyPr/>
          <a:lstStyle>
            <a:lvl1pPr>
              <a:defRPr sz="1428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6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3394" y="3693019"/>
            <a:ext cx="2015082" cy="544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5702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BAF24-590E-474D-AD4C-E63B7CEEC07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CF8B9-2341-4555-A4FD-9D369472C1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671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BAF24-590E-474D-AD4C-E63B7CEEC07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CF8B9-2341-4555-A4FD-9D369472C1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1141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BAF24-590E-474D-AD4C-E63B7CEEC07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CF8B9-2341-4555-A4FD-9D369472C1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1680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BAF24-590E-474D-AD4C-E63B7CEEC07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CF8B9-2341-4555-A4FD-9D369472C1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0123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BAF24-590E-474D-AD4C-E63B7CEEC07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CF8B9-2341-4555-A4FD-9D369472C1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670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693795" y="2176938"/>
            <a:ext cx="5036084" cy="502445"/>
          </a:xfrm>
        </p:spPr>
        <p:txBody>
          <a:bodyPr anchor="t"/>
          <a:lstStyle>
            <a:lvl1pPr>
              <a:defRPr sz="3265" b="0"/>
            </a:lvl1pPr>
          </a:lstStyle>
          <a:p>
            <a:pPr lvl="0"/>
            <a:r>
              <a:rPr lang="en-US" noProof="0" dirty="0" smtClean="0"/>
              <a:t>Click to edit Master title</a:t>
            </a:r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693795" y="4574759"/>
            <a:ext cx="5036084" cy="219740"/>
          </a:xfrm>
        </p:spPr>
        <p:txBody>
          <a:bodyPr>
            <a:spAutoFit/>
          </a:bodyPr>
          <a:lstStyle>
            <a:lvl1pPr>
              <a:defRPr sz="1428"/>
            </a:lvl1pPr>
          </a:lstStyle>
          <a:p>
            <a:pPr lvl="0"/>
            <a:r>
              <a:rPr lang="en-US" noProof="0" dirty="0" smtClean="0"/>
              <a:t>Click to edit Master subtitle style</a:t>
            </a:r>
          </a:p>
        </p:txBody>
      </p:sp>
      <p:grpSp>
        <p:nvGrpSpPr>
          <p:cNvPr id="13513" name="McK Title Elements"/>
          <p:cNvGrpSpPr>
            <a:grpSpLocks/>
          </p:cNvGrpSpPr>
          <p:nvPr/>
        </p:nvGrpSpPr>
        <p:grpSpPr bwMode="auto">
          <a:xfrm>
            <a:off x="1" y="1"/>
            <a:ext cx="9140760" cy="6859620"/>
            <a:chOff x="0" y="0"/>
            <a:chExt cx="5643" cy="4235"/>
          </a:xfrm>
        </p:grpSpPr>
        <p:sp>
          <p:nvSpPr>
            <p:cNvPr id="13332" name="McK Document type" hidden="1"/>
            <p:cNvSpPr txBox="1">
              <a:spLocks noChangeArrowheads="1"/>
            </p:cNvSpPr>
            <p:nvPr userDrawn="1"/>
          </p:nvSpPr>
          <p:spPr bwMode="auto">
            <a:xfrm>
              <a:off x="1663" y="3104"/>
              <a:ext cx="3109" cy="1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28" dirty="0">
                  <a:solidFill>
                    <a:srgbClr val="000000"/>
                  </a:solidFill>
                </a:rPr>
                <a:t>Document type</a:t>
              </a:r>
            </a:p>
          </p:txBody>
        </p:sp>
        <p:sp>
          <p:nvSpPr>
            <p:cNvPr id="13333" name="McK Date" hidden="1"/>
            <p:cNvSpPr txBox="1">
              <a:spLocks noChangeArrowheads="1"/>
            </p:cNvSpPr>
            <p:nvPr userDrawn="1"/>
          </p:nvSpPr>
          <p:spPr bwMode="auto">
            <a:xfrm>
              <a:off x="1663" y="3275"/>
              <a:ext cx="3109" cy="1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28" dirty="0">
                  <a:solidFill>
                    <a:srgbClr val="000000"/>
                  </a:solidFill>
                </a:rPr>
                <a:t>Date</a:t>
              </a:r>
            </a:p>
          </p:txBody>
        </p:sp>
        <p:sp>
          <p:nvSpPr>
            <p:cNvPr id="13352" name="McK Disclaimer" hidden="1"/>
            <p:cNvSpPr>
              <a:spLocks noChangeArrowheads="1"/>
            </p:cNvSpPr>
            <p:nvPr userDrawn="1"/>
          </p:nvSpPr>
          <p:spPr bwMode="auto">
            <a:xfrm>
              <a:off x="1663" y="3713"/>
              <a:ext cx="2777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/>
            <a:p>
              <a:pPr defTabSz="821202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816" dirty="0">
                  <a:solidFill>
                    <a:srgbClr val="000000"/>
                  </a:solidFill>
                </a:rPr>
                <a:t>CONFIDENTIAL AND PROPRIETARY</a:t>
              </a:r>
            </a:p>
            <a:p>
              <a:pPr defTabSz="821202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816" dirty="0">
                  <a:solidFill>
                    <a:srgbClr val="000000"/>
                  </a:solidFill>
                </a:rPr>
                <a:t>Any use of this material without specific permission of McKinsey &amp; Company is strictly prohibited</a:t>
              </a:r>
            </a:p>
          </p:txBody>
        </p:sp>
        <p:sp>
          <p:nvSpPr>
            <p:cNvPr id="13474" name="TitleBottomPlaceholder" hidden="1"/>
            <p:cNvSpPr>
              <a:spLocks noChangeArrowheads="1"/>
            </p:cNvSpPr>
            <p:nvPr userDrawn="1"/>
          </p:nvSpPr>
          <p:spPr bwMode="auto">
            <a:xfrm>
              <a:off x="0" y="1410"/>
              <a:ext cx="1382" cy="2825"/>
            </a:xfrm>
            <a:prstGeom prst="rect">
              <a:avLst/>
            </a:prstGeom>
            <a:solidFill>
              <a:srgbClr val="0065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632" dirty="0">
                <a:solidFill>
                  <a:srgbClr val="000000"/>
                </a:solidFill>
              </a:endParaRPr>
            </a:p>
          </p:txBody>
        </p:sp>
        <p:sp>
          <p:nvSpPr>
            <p:cNvPr id="13475" name="TitleTopPlaceholder" hidden="1"/>
            <p:cNvSpPr>
              <a:spLocks noChangeArrowheads="1"/>
            </p:cNvSpPr>
            <p:nvPr userDrawn="1"/>
          </p:nvSpPr>
          <p:spPr bwMode="auto">
            <a:xfrm>
              <a:off x="0" y="0"/>
              <a:ext cx="1382" cy="1410"/>
            </a:xfrm>
            <a:prstGeom prst="rect">
              <a:avLst/>
            </a:prstGeom>
            <a:solidFill>
              <a:srgbClr val="91A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632" dirty="0">
                <a:solidFill>
                  <a:srgbClr val="000000"/>
                </a:solidFill>
              </a:endParaRPr>
            </a:p>
          </p:txBody>
        </p:sp>
        <p:sp>
          <p:nvSpPr>
            <p:cNvPr id="13477" name="Rectangle 1189" hidden="1"/>
            <p:cNvSpPr>
              <a:spLocks noChangeArrowheads="1"/>
            </p:cNvSpPr>
            <p:nvPr userDrawn="1"/>
          </p:nvSpPr>
          <p:spPr bwMode="auto">
            <a:xfrm>
              <a:off x="0" y="0"/>
              <a:ext cx="5643" cy="4234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632" dirty="0">
                <a:solidFill>
                  <a:srgbClr val="000000"/>
                </a:solidFill>
              </a:endParaRPr>
            </a:p>
          </p:txBody>
        </p:sp>
      </p:grpSp>
      <p:pic>
        <p:nvPicPr>
          <p:cNvPr id="13507" name="TitleBottomBarBW" hidden="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0060" y="6574545"/>
            <a:ext cx="1670055" cy="19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itleBottomPlaceholder"/>
          <p:cNvSpPr>
            <a:spLocks noChangeArrowheads="1"/>
          </p:cNvSpPr>
          <p:nvPr userDrawn="1"/>
        </p:nvSpPr>
        <p:spPr bwMode="auto">
          <a:xfrm>
            <a:off x="0" y="2283840"/>
            <a:ext cx="2238620" cy="4575781"/>
          </a:xfrm>
          <a:prstGeom prst="rect">
            <a:avLst/>
          </a:prstGeom>
          <a:solidFill>
            <a:srgbClr val="0065CC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32" dirty="0">
              <a:solidFill>
                <a:srgbClr val="000000"/>
              </a:solidFill>
            </a:endParaRPr>
          </a:p>
        </p:txBody>
      </p:sp>
      <p:sp>
        <p:nvSpPr>
          <p:cNvPr id="13" name="TitleTopPlaceholder"/>
          <p:cNvSpPr>
            <a:spLocks noChangeArrowheads="1"/>
          </p:cNvSpPr>
          <p:nvPr userDrawn="1"/>
        </p:nvSpPr>
        <p:spPr bwMode="auto">
          <a:xfrm>
            <a:off x="0" y="1"/>
            <a:ext cx="2238620" cy="2283840"/>
          </a:xfrm>
          <a:prstGeom prst="rect">
            <a:avLst/>
          </a:prstGeom>
          <a:solidFill>
            <a:srgbClr val="91A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32" dirty="0">
              <a:solidFill>
                <a:srgbClr val="000000"/>
              </a:solidFill>
            </a:endParaRPr>
          </a:p>
        </p:txBody>
      </p:sp>
      <p:pic>
        <p:nvPicPr>
          <p:cNvPr id="15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8870" y="3693019"/>
            <a:ext cx="2015082" cy="544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693795" y="5034168"/>
            <a:ext cx="5036084" cy="217046"/>
          </a:xfrm>
        </p:spPr>
        <p:txBody>
          <a:bodyPr/>
          <a:lstStyle>
            <a:lvl1pPr>
              <a:defRPr sz="1428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93201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FABAF24-590E-474D-AD4C-E63B7CEEC077}" type="datetimeFigureOut">
              <a:rPr lang="en-US" smtClean="0"/>
              <a:t>4/27/2017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37CF8B9-2341-4555-A4FD-9D369472C19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66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BAF24-590E-474D-AD4C-E63B7CEEC07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CF8B9-2341-4555-A4FD-9D369472C1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2954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BAF24-590E-474D-AD4C-E63B7CEEC07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CF8B9-2341-4555-A4FD-9D369472C1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4731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BAF24-590E-474D-AD4C-E63B7CEEC07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CF8B9-2341-4555-A4FD-9D369472C1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722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BAF24-590E-474D-AD4C-E63B7CEEC07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CF8B9-2341-4555-A4FD-9D369472C1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326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BAF24-590E-474D-AD4C-E63B7CEEC07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CF8B9-2341-4555-A4FD-9D369472C1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792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BAF24-590E-474D-AD4C-E63B7CEEC07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CF8B9-2341-4555-A4FD-9D369472C1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410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SlideBottomBar"/>
          <p:cNvSpPr>
            <a:spLocks noChangeArrowheads="1"/>
          </p:cNvSpPr>
          <p:nvPr userDrawn="1"/>
        </p:nvSpPr>
        <p:spPr bwMode="auto">
          <a:xfrm>
            <a:off x="2081496" y="6346349"/>
            <a:ext cx="7062504" cy="508600"/>
          </a:xfrm>
          <a:prstGeom prst="rect">
            <a:avLst/>
          </a:prstGeom>
          <a:solidFill>
            <a:srgbClr val="C7DFFB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32" dirty="0">
              <a:solidFill>
                <a:srgbClr val="000000"/>
              </a:solidFill>
            </a:endParaRPr>
          </a:p>
        </p:txBody>
      </p:sp>
      <p:sp>
        <p:nvSpPr>
          <p:cNvPr id="1026" name="McK 2. Slide Title"/>
          <p:cNvSpPr>
            <a:spLocks noGrp="1" noChangeArrowheads="1"/>
          </p:cNvSpPr>
          <p:nvPr>
            <p:ph type="title"/>
          </p:nvPr>
        </p:nvSpPr>
        <p:spPr bwMode="auto">
          <a:xfrm>
            <a:off x="121489" y="267068"/>
            <a:ext cx="7814110" cy="298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76" name="McK 1. On-page tracker" hidden="1"/>
          <p:cNvSpPr>
            <a:spLocks noChangeArrowheads="1"/>
          </p:cNvSpPr>
          <p:nvPr/>
        </p:nvSpPr>
        <p:spPr bwMode="auto">
          <a:xfrm>
            <a:off x="121489" y="27536"/>
            <a:ext cx="894706" cy="224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28" dirty="0">
                <a:solidFill>
                  <a:srgbClr val="808080"/>
                </a:solidFill>
              </a:rPr>
              <a:t>TRACKER</a:t>
            </a:r>
          </a:p>
        </p:txBody>
      </p:sp>
      <p:sp>
        <p:nvSpPr>
          <p:cNvPr id="1032" name="McK 3. Unit of measure" hidden="1"/>
          <p:cNvSpPr txBox="1">
            <a:spLocks noChangeArrowheads="1"/>
          </p:cNvSpPr>
          <p:nvPr/>
        </p:nvSpPr>
        <p:spPr bwMode="auto">
          <a:xfrm>
            <a:off x="121489" y="542615"/>
            <a:ext cx="3730492" cy="224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28" dirty="0">
                <a:solidFill>
                  <a:srgbClr val="808080"/>
                </a:solidFill>
              </a:rPr>
              <a:t>Unit of measure</a:t>
            </a:r>
          </a:p>
        </p:txBody>
      </p:sp>
      <p:grpSp>
        <p:nvGrpSpPr>
          <p:cNvPr id="1337" name="McK Slide Elements"/>
          <p:cNvGrpSpPr>
            <a:grpSpLocks/>
          </p:cNvGrpSpPr>
          <p:nvPr/>
        </p:nvGrpSpPr>
        <p:grpSpPr bwMode="auto">
          <a:xfrm>
            <a:off x="121489" y="6198769"/>
            <a:ext cx="8722840" cy="526418"/>
            <a:chOff x="75" y="3827"/>
            <a:chExt cx="5385" cy="325"/>
          </a:xfrm>
        </p:grpSpPr>
        <p:sp>
          <p:nvSpPr>
            <p:cNvPr id="1151" name="McK 4. Footnote" hidden="1"/>
            <p:cNvSpPr txBox="1">
              <a:spLocks noChangeArrowheads="1"/>
            </p:cNvSpPr>
            <p:nvPr userDrawn="1"/>
          </p:nvSpPr>
          <p:spPr bwMode="auto">
            <a:xfrm>
              <a:off x="75" y="3827"/>
              <a:ext cx="5385" cy="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20" dirty="0">
                  <a:solidFill>
                    <a:srgbClr val="000000"/>
                  </a:solidFill>
                </a:rPr>
                <a:t>1 Footnote</a:t>
              </a:r>
            </a:p>
          </p:txBody>
        </p:sp>
        <p:sp>
          <p:nvSpPr>
            <p:cNvPr id="1154" name="McK 5. Source" hidden="1"/>
            <p:cNvSpPr>
              <a:spLocks noChangeArrowheads="1"/>
            </p:cNvSpPr>
            <p:nvPr userDrawn="1"/>
          </p:nvSpPr>
          <p:spPr bwMode="auto">
            <a:xfrm>
              <a:off x="75" y="4053"/>
              <a:ext cx="4323" cy="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marL="621975" indent="-621975" defTabSz="913526" fontAlgn="base">
                <a:spcBef>
                  <a:spcPct val="0"/>
                </a:spcBef>
                <a:spcAft>
                  <a:spcPct val="0"/>
                </a:spcAft>
                <a:tabLst>
                  <a:tab pos="625214" algn="l"/>
                </a:tabLst>
              </a:pPr>
              <a:r>
                <a:rPr lang="en-US" sz="1020" dirty="0">
                  <a:solidFill>
                    <a:srgbClr val="000000"/>
                  </a:solidFill>
                </a:rPr>
                <a:t>SOURCE: Source</a:t>
              </a:r>
            </a:p>
          </p:txBody>
        </p:sp>
      </p:grpSp>
      <p:grpSp>
        <p:nvGrpSpPr>
          <p:cNvPr id="1303" name="ACET" hidden="1"/>
          <p:cNvGrpSpPr>
            <a:grpSpLocks/>
          </p:cNvGrpSpPr>
          <p:nvPr/>
        </p:nvGrpSpPr>
        <p:grpSpPr bwMode="auto">
          <a:xfrm>
            <a:off x="1482155" y="1137061"/>
            <a:ext cx="4350892" cy="531276"/>
            <a:chOff x="915" y="702"/>
            <a:chExt cx="2686" cy="328"/>
          </a:xfrm>
        </p:grpSpPr>
        <p:cxnSp>
          <p:nvCxnSpPr>
            <p:cNvPr id="1273" name="AutoShape 249" hidden="1"/>
            <p:cNvCxnSpPr>
              <a:cxnSpLocks noChangeShapeType="1"/>
              <a:stCxn id="1274" idx="4"/>
              <a:endCxn id="1274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74" name="AutoShape 250" hidden="1"/>
            <p:cNvSpPr>
              <a:spLocks noChangeArrowheads="1"/>
            </p:cNvSpPr>
            <p:nvPr/>
          </p:nvSpPr>
          <p:spPr bwMode="auto">
            <a:xfrm>
              <a:off x="915" y="702"/>
              <a:ext cx="2686" cy="328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32" b="1" dirty="0">
                  <a:solidFill>
                    <a:srgbClr val="000000"/>
                  </a:solidFill>
                </a:rPr>
                <a:t>Title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32" dirty="0">
                  <a:solidFill>
                    <a:srgbClr val="808080"/>
                  </a:solidFill>
                </a:rPr>
                <a:t>Unit of measure</a:t>
              </a:r>
            </a:p>
          </p:txBody>
        </p:sp>
      </p:grpSp>
      <p:sp>
        <p:nvSpPr>
          <p:cNvPr id="1310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82155" y="1990667"/>
            <a:ext cx="4389768" cy="1247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319" name="doc id"/>
          <p:cNvSpPr>
            <a:spLocks noChangeArrowheads="1"/>
          </p:cNvSpPr>
          <p:nvPr/>
        </p:nvSpPr>
        <p:spPr bwMode="auto">
          <a:xfrm>
            <a:off x="8246609" y="37255"/>
            <a:ext cx="670614" cy="124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r" defTabSz="913526" fontAlgn="base">
              <a:spcBef>
                <a:spcPct val="0"/>
              </a:spcBef>
              <a:spcAft>
                <a:spcPct val="0"/>
              </a:spcAft>
            </a:pPr>
            <a:endParaRPr lang="en-US" sz="816" dirty="0">
              <a:solidFill>
                <a:srgbClr val="000000"/>
              </a:solidFill>
            </a:endParaRPr>
          </a:p>
        </p:txBody>
      </p:sp>
      <p:pic>
        <p:nvPicPr>
          <p:cNvPr id="1333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5600" y="0"/>
            <a:ext cx="1213260" cy="544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5" name="Picture 3"/>
          <p:cNvPicPr>
            <a:picLocks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97" y="6349401"/>
            <a:ext cx="1974585" cy="50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837409"/>
            <a:ext cx="9148859" cy="7774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ctr"/>
          <a:lstStyle/>
          <a:p>
            <a:pPr algn="ctr">
              <a:defRPr/>
            </a:pPr>
            <a:endParaRPr lang="en-US" sz="1837" dirty="0">
              <a:solidFill>
                <a:srgbClr val="FFFFFF"/>
              </a:solidFill>
            </a:endParaRPr>
          </a:p>
        </p:txBody>
      </p:sp>
      <p:sp>
        <p:nvSpPr>
          <p:cNvPr id="2" name="TextBox 1"/>
          <p:cNvSpPr txBox="1"/>
          <p:nvPr userDrawn="1"/>
        </p:nvSpPr>
        <p:spPr>
          <a:xfrm>
            <a:off x="8751044" y="6475037"/>
            <a:ext cx="397451" cy="2543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B734D13-B759-433C-86B2-2F4C1D8E39DE}" type="slidenum">
              <a:rPr lang="en-US" sz="102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02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014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hdr="0" ftr="0" dt="0"/>
  <p:txStyles>
    <p:titleStyle>
      <a:lvl1pPr algn="l" defTabSz="913526" rtl="0" fontAlgn="base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13526" rtl="0" fontAlgn="base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2pPr>
      <a:lvl3pPr algn="l" defTabSz="913526" rtl="0" fontAlgn="base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3pPr>
      <a:lvl4pPr algn="l" defTabSz="913526" rtl="0" fontAlgn="base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4pPr>
      <a:lvl5pPr algn="l" defTabSz="913526" rtl="0" fontAlgn="base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5pPr>
      <a:lvl6pPr marL="466481" algn="l" defTabSz="913526" rtl="0" fontAlgn="base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6pPr>
      <a:lvl7pPr marL="932962" algn="l" defTabSz="913526" rtl="0" fontAlgn="base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7pPr>
      <a:lvl8pPr marL="1399443" algn="l" defTabSz="913526" rtl="0" fontAlgn="base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8pPr>
      <a:lvl9pPr marL="1865925" algn="l" defTabSz="913526" rtl="0" fontAlgn="base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9pPr>
    </p:titleStyle>
    <p:bodyStyle>
      <a:lvl1pPr algn="l" defTabSz="913526" rtl="0" fontAlgn="base">
        <a:spcBef>
          <a:spcPct val="0"/>
        </a:spcBef>
        <a:spcAft>
          <a:spcPct val="0"/>
        </a:spcAft>
        <a:buClr>
          <a:schemeClr val="tx2"/>
        </a:buClr>
        <a:defRPr sz="1632">
          <a:solidFill>
            <a:schemeClr val="tx1"/>
          </a:solidFill>
          <a:latin typeface="+mn-lt"/>
          <a:ea typeface="+mn-ea"/>
          <a:cs typeface="+mn-cs"/>
        </a:defRPr>
      </a:lvl1pPr>
      <a:lvl2pPr marL="197607" indent="-195987" algn="l" defTabSz="913526" rtl="0" fontAlgn="base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32">
          <a:solidFill>
            <a:schemeClr val="tx1"/>
          </a:solidFill>
          <a:latin typeface="+mn-lt"/>
        </a:defRPr>
      </a:lvl2pPr>
      <a:lvl3pPr marL="466481" indent="-267255" algn="l" defTabSz="913526" rtl="0" fontAlgn="base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32">
          <a:solidFill>
            <a:schemeClr val="tx1"/>
          </a:solidFill>
          <a:latin typeface="+mn-lt"/>
        </a:defRPr>
      </a:lvl3pPr>
      <a:lvl4pPr marL="626835" indent="-158733" algn="l" defTabSz="913526" rtl="0" fontAlgn="base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32">
          <a:solidFill>
            <a:schemeClr val="tx1"/>
          </a:solidFill>
          <a:latin typeface="+mn-lt"/>
        </a:defRPr>
      </a:lvl4pPr>
      <a:lvl5pPr marL="761271" indent="-132818" algn="l" defTabSz="913526" rtl="0" fontAlgn="base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32">
          <a:solidFill>
            <a:schemeClr val="tx1"/>
          </a:solidFill>
          <a:latin typeface="+mn-lt"/>
        </a:defRPr>
      </a:lvl5pPr>
      <a:lvl6pPr marL="1227752" indent="-132818" algn="l" defTabSz="913526" rtl="0" fontAlgn="base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32">
          <a:solidFill>
            <a:schemeClr val="tx1"/>
          </a:solidFill>
          <a:latin typeface="+mn-lt"/>
        </a:defRPr>
      </a:lvl6pPr>
      <a:lvl7pPr marL="1694234" indent="-132818" algn="l" defTabSz="913526" rtl="0" fontAlgn="base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32">
          <a:solidFill>
            <a:schemeClr val="tx1"/>
          </a:solidFill>
          <a:latin typeface="+mn-lt"/>
        </a:defRPr>
      </a:lvl7pPr>
      <a:lvl8pPr marL="2160715" indent="-132818" algn="l" defTabSz="913526" rtl="0" fontAlgn="base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32">
          <a:solidFill>
            <a:schemeClr val="tx1"/>
          </a:solidFill>
          <a:latin typeface="+mn-lt"/>
        </a:defRPr>
      </a:lvl8pPr>
      <a:lvl9pPr marL="2627196" indent="-132818" algn="l" defTabSz="913526" rtl="0" fontAlgn="base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32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1pPr>
      <a:lvl2pPr marL="466481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2pPr>
      <a:lvl3pPr marL="932962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3pPr>
      <a:lvl4pPr marL="1399443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4pPr>
      <a:lvl5pPr marL="1865925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5pPr>
      <a:lvl6pPr marL="2332406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6pPr>
      <a:lvl7pPr marL="2798887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7pPr>
      <a:lvl8pPr marL="3265368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8pPr>
      <a:lvl9pPr marL="3731849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BAF24-590E-474D-AD4C-E63B7CEEC07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CF8B9-2341-4555-A4FD-9D369472C1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624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693905" y="5139202"/>
            <a:ext cx="5289509" cy="909906"/>
          </a:xfrm>
        </p:spPr>
        <p:txBody>
          <a:bodyPr/>
          <a:lstStyle/>
          <a:p>
            <a:r>
              <a:rPr lang="en-US" dirty="0" smtClean="0"/>
              <a:t>Nickie Braxton, MPH, CHC, CCSI</a:t>
            </a:r>
          </a:p>
          <a:p>
            <a:r>
              <a:rPr lang="en-US" dirty="0" smtClean="0"/>
              <a:t>Privacy Officer</a:t>
            </a:r>
          </a:p>
          <a:p>
            <a:r>
              <a:rPr lang="en-US" dirty="0" smtClean="0"/>
              <a:t>Boston Medical Center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2602773" y="2079543"/>
            <a:ext cx="5555586" cy="738664"/>
          </a:xfrm>
        </p:spPr>
        <p:txBody>
          <a:bodyPr/>
          <a:lstStyle/>
          <a:p>
            <a:r>
              <a:rPr lang="en-US" sz="2400" b="1" dirty="0" smtClean="0"/>
              <a:t>Use of BMC Patient Information Privacy &amp; Security</a:t>
            </a:r>
            <a:endParaRPr lang="en-US" sz="16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43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364" y="218169"/>
            <a:ext cx="6309835" cy="601980"/>
          </a:xfrm>
        </p:spPr>
        <p:txBody>
          <a:bodyPr>
            <a:noAutofit/>
          </a:bodyPr>
          <a:lstStyle/>
          <a:p>
            <a:r>
              <a:rPr lang="en-US" sz="2800" b="1" kern="0" dirty="0" smtClean="0">
                <a:solidFill>
                  <a:srgbClr val="002960"/>
                </a:solidFill>
                <a:latin typeface="Arial"/>
              </a:rPr>
              <a:t>Consequences of Improper Access</a:t>
            </a:r>
            <a:endParaRPr lang="en-US" sz="2800" b="1" i="1" dirty="0"/>
          </a:p>
        </p:txBody>
      </p:sp>
      <p:sp>
        <p:nvSpPr>
          <p:cNvPr id="4" name="Rectangle 3"/>
          <p:cNvSpPr/>
          <p:nvPr/>
        </p:nvSpPr>
        <p:spPr>
          <a:xfrm>
            <a:off x="0" y="914400"/>
            <a:ext cx="9144000" cy="76200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0"/>
            <a:ext cx="1828800" cy="820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0765" y="6287013"/>
            <a:ext cx="2022835" cy="546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0" y="6326143"/>
            <a:ext cx="9144000" cy="594852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9616" y="1454894"/>
            <a:ext cx="7983415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A  violation of the privacy protections policies of BU and BMC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Violations of privacy and security policies can: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Endanger the privacy or our patients;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Result in an investigation by the Federal and/or State governments;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Harm the reputation of our patients and our hospital;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Result in large fines against BMC, and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Result in fines and/or imprisonment for those who commit them.</a:t>
            </a:r>
          </a:p>
        </p:txBody>
      </p:sp>
    </p:spTree>
    <p:extLst>
      <p:ext uri="{BB962C8B-B14F-4D97-AF65-F5344CB8AC3E}">
        <p14:creationId xmlns:p14="http://schemas.microsoft.com/office/powerpoint/2010/main" val="312036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364" y="218169"/>
            <a:ext cx="6309835" cy="601980"/>
          </a:xfrm>
        </p:spPr>
        <p:txBody>
          <a:bodyPr>
            <a:noAutofit/>
          </a:bodyPr>
          <a:lstStyle/>
          <a:p>
            <a:r>
              <a:rPr lang="en-US" sz="2800" b="1" kern="0" dirty="0" smtClean="0">
                <a:solidFill>
                  <a:srgbClr val="002960"/>
                </a:solidFill>
                <a:latin typeface="Arial"/>
              </a:rPr>
              <a:t>Examples of Improper Access</a:t>
            </a:r>
            <a:endParaRPr lang="en-US" sz="2800" b="1" i="1" dirty="0"/>
          </a:p>
        </p:txBody>
      </p:sp>
      <p:sp>
        <p:nvSpPr>
          <p:cNvPr id="4" name="Rectangle 3"/>
          <p:cNvSpPr/>
          <p:nvPr/>
        </p:nvSpPr>
        <p:spPr>
          <a:xfrm>
            <a:off x="0" y="914400"/>
            <a:ext cx="9144000" cy="76200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0"/>
            <a:ext cx="1828800" cy="820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0765" y="6287013"/>
            <a:ext cx="2022835" cy="546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0" y="6326143"/>
            <a:ext cx="9144000" cy="594852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9278" y="1172418"/>
            <a:ext cx="877472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398463" algn="l"/>
                <a:tab pos="576263" algn="l"/>
              </a:tabLst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Discussing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PHI in a public place where it can be overheard by others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buFontTx/>
              <a:buChar char="•"/>
              <a:tabLst>
                <a:tab pos="398463" algn="l"/>
                <a:tab pos="576263" algn="l"/>
              </a:tabLst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•"/>
              <a:tabLst>
                <a:tab pos="398463" algn="l"/>
                <a:tab pos="576263" algn="l"/>
              </a:tabLst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Accessing patient information of friends, family members, co-workers, VIPs, etc., without a work-related reason, even if asked by the individual to do so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tabLst>
                <a:tab pos="398463" algn="l"/>
                <a:tab pos="576263" algn="l"/>
              </a:tabLst>
            </a:pP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•"/>
              <a:tabLst>
                <a:tab pos="398463" algn="l"/>
                <a:tab pos="576263" algn="l"/>
              </a:tabLs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Losing or misplacing a laptop, iPad, flash drive or any electronic device containing PHI, </a:t>
            </a: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if the device is not password protected and encrypted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tabLst>
                <a:tab pos="398463" algn="l"/>
                <a:tab pos="576263" algn="l"/>
              </a:tabLst>
            </a:pP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•"/>
              <a:tabLst>
                <a:tab pos="398463" algn="l"/>
                <a:tab pos="576263" algn="l"/>
              </a:tabLst>
            </a:pP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2017 OCR Settlements:</a:t>
            </a:r>
          </a:p>
          <a:p>
            <a:pPr lvl="1">
              <a:buFontTx/>
              <a:buChar char="•"/>
              <a:tabLst>
                <a:tab pos="398463" algn="l"/>
                <a:tab pos="576263" algn="l"/>
              </a:tabLst>
            </a:pPr>
            <a:r>
              <a:rPr lang="en-US" sz="2000" u="sng" dirty="0">
                <a:latin typeface="Arial" panose="020B0604020202020204" pitchFamily="34" charset="0"/>
                <a:cs typeface="Arial" panose="020B0604020202020204" pitchFamily="34" charset="0"/>
              </a:rPr>
              <a:t>Memorial He4althcare Systems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; $5.5M for improper employee access to patient info.</a:t>
            </a:r>
          </a:p>
          <a:p>
            <a:pPr lvl="1">
              <a:buFontTx/>
              <a:buChar char="•"/>
              <a:tabLst>
                <a:tab pos="398463" algn="l"/>
                <a:tab pos="576263" algn="l"/>
              </a:tabLst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Childrens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Medical Center of Dallas: $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3.2 M unencrypted/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nonpassword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protected cell phone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lost</a:t>
            </a:r>
          </a:p>
          <a:p>
            <a:pPr lvl="1">
              <a:buFontTx/>
              <a:buChar char="•"/>
              <a:tabLst>
                <a:tab pos="398463" algn="l"/>
                <a:tab pos="576263" algn="l"/>
              </a:tabLs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Mapfre Life Insurance Co, Puerto Rico: $2.2M unencrypted flash drive stolen from IT department</a:t>
            </a:r>
          </a:p>
          <a:p>
            <a:pPr lvl="1">
              <a:buFontTx/>
              <a:buChar char="•"/>
              <a:tabLst>
                <a:tab pos="398463" algn="l"/>
                <a:tab pos="576263" algn="l"/>
              </a:tabLst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43370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364" y="218169"/>
            <a:ext cx="6309835" cy="601980"/>
          </a:xfrm>
        </p:spPr>
        <p:txBody>
          <a:bodyPr>
            <a:noAutofit/>
          </a:bodyPr>
          <a:lstStyle/>
          <a:p>
            <a:r>
              <a:rPr lang="en-US" sz="2800" b="1" kern="0" dirty="0" smtClean="0">
                <a:solidFill>
                  <a:srgbClr val="002960"/>
                </a:solidFill>
                <a:latin typeface="Arial"/>
              </a:rPr>
              <a:t>Securing Patient Information</a:t>
            </a:r>
            <a:endParaRPr lang="en-US" sz="2800" b="1" i="1" dirty="0"/>
          </a:p>
        </p:txBody>
      </p:sp>
      <p:sp>
        <p:nvSpPr>
          <p:cNvPr id="4" name="Rectangle 3"/>
          <p:cNvSpPr/>
          <p:nvPr/>
        </p:nvSpPr>
        <p:spPr>
          <a:xfrm>
            <a:off x="0" y="914400"/>
            <a:ext cx="9144000" cy="76200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0"/>
            <a:ext cx="1828800" cy="820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0765" y="6287013"/>
            <a:ext cx="2022835" cy="546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0" y="6326143"/>
            <a:ext cx="9144000" cy="594852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9278" y="1172418"/>
            <a:ext cx="8774722" cy="41919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defTabSz="457200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Char char="•"/>
            </a:pPr>
            <a:r>
              <a:rPr lang="en-US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</a:rPr>
              <a:t>Most important – </a:t>
            </a:r>
            <a:r>
              <a:rPr lang="en-US" sz="2400" b="1" i="1" u="sng" dirty="0">
                <a:solidFill>
                  <a:srgbClr val="FF0000"/>
                </a:solidFill>
                <a:latin typeface="Garamond" panose="02020404030301010803"/>
              </a:rPr>
              <a:t>encrypt and password </a:t>
            </a:r>
            <a:r>
              <a:rPr lang="en-US" sz="2400" b="1" i="1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</a:rPr>
              <a:t>protect every device that holds, receives, accesses or transmits </a:t>
            </a:r>
            <a:r>
              <a:rPr lang="en-US" sz="2400" b="1" i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</a:rPr>
              <a:t>patient information!</a:t>
            </a:r>
            <a:endParaRPr lang="en-US" sz="2400" b="1" i="1" dirty="0">
              <a:solidFill>
                <a:prstClr val="black">
                  <a:lumMod val="85000"/>
                  <a:lumOff val="15000"/>
                </a:prstClr>
              </a:solidFill>
              <a:latin typeface="Garamond" panose="02020404030301010803"/>
            </a:endParaRPr>
          </a:p>
          <a:p>
            <a:pPr marL="285750" lvl="0" indent="-285750" defTabSz="457200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Char char="•"/>
            </a:pPr>
            <a:r>
              <a:rPr lang="en-US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</a:rPr>
              <a:t>This includes personal cell phones, tablets, laptops and flash drives.</a:t>
            </a:r>
          </a:p>
          <a:p>
            <a:pPr marL="285750" lvl="0" indent="-285750" defTabSz="457200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Char char="•"/>
            </a:pPr>
            <a:r>
              <a:rPr lang="en-US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</a:rPr>
              <a:t>Lock (control, alt., delete) or log off the computer when you step away – even briefly. </a:t>
            </a:r>
          </a:p>
          <a:p>
            <a:pPr marL="285750" lvl="0" indent="-285750" defTabSz="457200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Char char="•"/>
            </a:pPr>
            <a:r>
              <a:rPr lang="en-US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</a:rPr>
              <a:t>Never share your password for network access with anyone – ever!</a:t>
            </a:r>
            <a:r>
              <a:rPr lang="en-US" sz="2400" b="1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</a:rPr>
              <a:t>  </a:t>
            </a:r>
            <a:r>
              <a:rPr lang="en-US" sz="2400" b="1" i="1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</a:rPr>
              <a:t>You are responsible and accountable for any activity that happens under your ID and password.</a:t>
            </a:r>
          </a:p>
          <a:p>
            <a:pPr lvl="1">
              <a:buFontTx/>
              <a:buChar char="•"/>
              <a:tabLst>
                <a:tab pos="398463" algn="l"/>
                <a:tab pos="576263" algn="l"/>
              </a:tabLst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6860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364" y="218169"/>
            <a:ext cx="6309835" cy="601980"/>
          </a:xfrm>
        </p:spPr>
        <p:txBody>
          <a:bodyPr>
            <a:noAutofit/>
          </a:bodyPr>
          <a:lstStyle/>
          <a:p>
            <a:r>
              <a:rPr lang="en-US" sz="2800" b="1" kern="0" dirty="0" smtClean="0">
                <a:solidFill>
                  <a:srgbClr val="002960"/>
                </a:solidFill>
                <a:latin typeface="Arial"/>
              </a:rPr>
              <a:t>Social Media</a:t>
            </a:r>
            <a:endParaRPr lang="en-US" sz="2800" b="1" i="1" dirty="0"/>
          </a:p>
        </p:txBody>
      </p:sp>
      <p:sp>
        <p:nvSpPr>
          <p:cNvPr id="4" name="Rectangle 3"/>
          <p:cNvSpPr/>
          <p:nvPr/>
        </p:nvSpPr>
        <p:spPr>
          <a:xfrm>
            <a:off x="0" y="914400"/>
            <a:ext cx="9144000" cy="76200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0"/>
            <a:ext cx="1828800" cy="820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0765" y="6287013"/>
            <a:ext cx="2022835" cy="546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0" y="6326143"/>
            <a:ext cx="9144000" cy="594852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9278" y="1172418"/>
            <a:ext cx="877472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defTabSz="457200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Char char="•"/>
            </a:pPr>
            <a:r>
              <a:rPr lang="en-US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media includes Facebook, Twitter, Instagram, Snapchat, LinkedIn, etc.</a:t>
            </a:r>
          </a:p>
          <a:p>
            <a:pPr marL="285750" lvl="0" indent="-285750" defTabSz="457200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Char char="•"/>
            </a:pPr>
            <a:r>
              <a:rPr lang="en-US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not share </a:t>
            </a:r>
            <a:r>
              <a:rPr lang="en-US" sz="2400" u="sng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 information</a:t>
            </a:r>
            <a:r>
              <a:rPr lang="en-US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about BMC patients (even if you don’t mention the patient’s name) or about BMC confidential business information on social media.</a:t>
            </a:r>
          </a:p>
          <a:p>
            <a:pPr marL="285750" lvl="0" indent="-285750" defTabSz="457200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Char char="•"/>
            </a:pPr>
            <a:endParaRPr lang="en-US" sz="2400" dirty="0">
              <a:solidFill>
                <a:prstClr val="black">
                  <a:lumMod val="85000"/>
                  <a:lumOff val="1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457200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</a:pPr>
            <a:r>
              <a:rPr lang="en-US" sz="3200" b="1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in doubt, DON’T POST.</a:t>
            </a:r>
          </a:p>
          <a:p>
            <a:pPr lvl="1">
              <a:buFontTx/>
              <a:buChar char="•"/>
              <a:tabLst>
                <a:tab pos="398463" algn="l"/>
                <a:tab pos="576263" algn="l"/>
              </a:tabLst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3329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364" y="218169"/>
            <a:ext cx="6309835" cy="601980"/>
          </a:xfrm>
        </p:spPr>
        <p:txBody>
          <a:bodyPr>
            <a:noAutofit/>
          </a:bodyPr>
          <a:lstStyle/>
          <a:p>
            <a:r>
              <a:rPr lang="en-US" sz="2800" b="1" kern="0" dirty="0" smtClean="0">
                <a:solidFill>
                  <a:srgbClr val="002960"/>
                </a:solidFill>
                <a:latin typeface="Arial"/>
              </a:rPr>
              <a:t>Resources for you</a:t>
            </a:r>
            <a:endParaRPr lang="en-US" sz="2800" b="1" i="1" dirty="0"/>
          </a:p>
        </p:txBody>
      </p:sp>
      <p:sp>
        <p:nvSpPr>
          <p:cNvPr id="4" name="Rectangle 3"/>
          <p:cNvSpPr/>
          <p:nvPr/>
        </p:nvSpPr>
        <p:spPr>
          <a:xfrm>
            <a:off x="0" y="914400"/>
            <a:ext cx="9144000" cy="76200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0"/>
            <a:ext cx="1828800" cy="820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0765" y="6287013"/>
            <a:ext cx="2022835" cy="546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0" y="6326143"/>
            <a:ext cx="9144000" cy="594852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9278" y="1172418"/>
            <a:ext cx="8774722" cy="254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defTabSz="457200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Char char="•"/>
            </a:pPr>
            <a:r>
              <a:rPr lang="en-US" sz="28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Ask Questions:</a:t>
            </a:r>
          </a:p>
          <a:p>
            <a:pPr marL="742950" lvl="1" indent="-285750" defTabSz="457200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Char char="•"/>
            </a:pPr>
            <a:r>
              <a:rPr lang="en-US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 Privacy Officer</a:t>
            </a:r>
          </a:p>
          <a:p>
            <a:pPr marL="742950" lvl="1" indent="-285750" defTabSz="457200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Char char="•"/>
            </a:pPr>
            <a:r>
              <a:rPr lang="en-US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BMC Privacy </a:t>
            </a:r>
            <a:r>
              <a:rPr lang="en-US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Officer, Nickie Braxton</a:t>
            </a:r>
            <a:endParaRPr lang="en-US" dirty="0" smtClean="0">
              <a:solidFill>
                <a:prstClr val="black">
                  <a:lumMod val="85000"/>
                  <a:lumOff val="1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defTabSz="457200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Char char="•"/>
            </a:pPr>
            <a:r>
              <a:rPr lang="en-US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Supervising Faculty Member</a:t>
            </a:r>
          </a:p>
          <a:p>
            <a:pPr marL="742950" lvl="1" indent="-285750" defTabSz="457200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Char char="•"/>
            </a:pPr>
            <a:r>
              <a:rPr lang="en-US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James Moses!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10204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364" y="218169"/>
            <a:ext cx="6309835" cy="601980"/>
          </a:xfrm>
        </p:spPr>
        <p:txBody>
          <a:bodyPr>
            <a:noAutofit/>
          </a:bodyPr>
          <a:lstStyle/>
          <a:p>
            <a:r>
              <a:rPr lang="en-US" sz="2800" b="1" kern="0" dirty="0" smtClean="0">
                <a:solidFill>
                  <a:srgbClr val="002960"/>
                </a:solidFill>
                <a:latin typeface="Arial"/>
              </a:rPr>
              <a:t>What Laws Apply</a:t>
            </a:r>
            <a:endParaRPr lang="en-US" sz="2800" b="1" i="1" dirty="0"/>
          </a:p>
        </p:txBody>
      </p:sp>
      <p:sp>
        <p:nvSpPr>
          <p:cNvPr id="4" name="Rectangle 3"/>
          <p:cNvSpPr/>
          <p:nvPr/>
        </p:nvSpPr>
        <p:spPr>
          <a:xfrm>
            <a:off x="0" y="914400"/>
            <a:ext cx="9144000" cy="76200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0"/>
            <a:ext cx="1828800" cy="820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0765" y="6287013"/>
            <a:ext cx="2022835" cy="546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0" y="6326143"/>
            <a:ext cx="9144000" cy="594852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243364" y="1295400"/>
            <a:ext cx="8748236" cy="4724400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Health Insurance Portability and Accountability Act (HIPAA)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American Recovery and Reinvestment Act of 2009 (ARRA)  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Health Information Technology for Economic and Clinical Health Act (HITECH) 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Massachusetts statutes and regulations 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Patients’ Bill of Rights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201 CMR 17.00 Standards for the Protection of Personal Information 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Privacy Act of 1974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endParaRPr lang="en-US" sz="2600" dirty="0"/>
          </a:p>
          <a:p>
            <a:pPr lvl="2"/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4216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364" y="218169"/>
            <a:ext cx="6309835" cy="601980"/>
          </a:xfrm>
        </p:spPr>
        <p:txBody>
          <a:bodyPr>
            <a:noAutofit/>
          </a:bodyPr>
          <a:lstStyle/>
          <a:p>
            <a:r>
              <a:rPr lang="en-US" sz="2800" b="1" kern="0" dirty="0" smtClean="0">
                <a:solidFill>
                  <a:srgbClr val="002960"/>
                </a:solidFill>
                <a:latin typeface="Arial"/>
              </a:rPr>
              <a:t>Guiding Principles</a:t>
            </a:r>
            <a:endParaRPr lang="en-US" sz="2800" b="1" i="1" dirty="0"/>
          </a:p>
        </p:txBody>
      </p:sp>
      <p:sp>
        <p:nvSpPr>
          <p:cNvPr id="4" name="Rectangle 3"/>
          <p:cNvSpPr/>
          <p:nvPr/>
        </p:nvSpPr>
        <p:spPr>
          <a:xfrm>
            <a:off x="0" y="914400"/>
            <a:ext cx="9144000" cy="76200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0"/>
            <a:ext cx="1828800" cy="820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0765" y="6287013"/>
            <a:ext cx="2022835" cy="546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0" y="6326143"/>
            <a:ext cx="9144000" cy="594852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3092" y="1595094"/>
            <a:ext cx="889781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•"/>
              <a:tabLst>
                <a:tab pos="398463" algn="l"/>
                <a:tab pos="576263" algn="l"/>
              </a:tabLst>
            </a:pPr>
            <a:r>
              <a:rPr lang="en-US" sz="2000" b="1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Discard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confidential information properly ONLY in locked containers or shredders.</a:t>
            </a:r>
          </a:p>
          <a:p>
            <a:pPr>
              <a:buFontTx/>
              <a:buChar char="•"/>
              <a:tabLst>
                <a:tab pos="398463" algn="l"/>
                <a:tab pos="576263" algn="l"/>
              </a:tabLst>
            </a:pPr>
            <a:endParaRPr lang="en-U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•"/>
              <a:tabLst>
                <a:tab pos="398463" algn="l"/>
                <a:tab pos="576263" algn="l"/>
              </a:tabLst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Never disclose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PHI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socially or where others might hear.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lvl="1">
              <a:buFontTx/>
              <a:buChar char="•"/>
              <a:tabLst>
                <a:tab pos="398463" algn="l"/>
                <a:tab pos="576263" algn="l"/>
              </a:tabLst>
            </a:pP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PHI may be disclosed </a:t>
            </a:r>
            <a:r>
              <a:rPr lang="en-US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ONLY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authorized individuals who need the information to do their work at BMC.</a:t>
            </a:r>
          </a:p>
          <a:p>
            <a:pPr lvl="1">
              <a:tabLst>
                <a:tab pos="398463" algn="l"/>
                <a:tab pos="576263" algn="l"/>
              </a:tabLst>
            </a:pPr>
            <a:endParaRPr lang="en-U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•"/>
              <a:tabLst>
                <a:tab pos="398463" algn="l"/>
                <a:tab pos="576263" algn="l"/>
              </a:tabLst>
            </a:pP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 Always protect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patients’ paper charts, files or other papers containing PHI. </a:t>
            </a:r>
          </a:p>
          <a:p>
            <a:pPr lvl="1">
              <a:buFontTx/>
              <a:buChar char="•"/>
              <a:tabLst>
                <a:tab pos="398463" algn="l"/>
                <a:tab pos="576263" algn="l"/>
              </a:tabLst>
            </a:pP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Never leave them unattended in conference rooms, cars, cafeteria, etc.</a:t>
            </a:r>
          </a:p>
          <a:p>
            <a:pPr lvl="1">
              <a:buFontTx/>
              <a:buChar char="•"/>
              <a:tabLst>
                <a:tab pos="398463" algn="l"/>
                <a:tab pos="576263" algn="l"/>
              </a:tabLst>
            </a:pPr>
            <a:endParaRPr lang="en-U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•"/>
              <a:tabLst>
                <a:tab pos="398463" algn="l"/>
                <a:tab pos="576263" algn="l"/>
              </a:tabLs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Report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oss or improper use of PHI to your supervisor, the BMC Privacy Officer, Compliance or the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54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364" y="218169"/>
            <a:ext cx="6981220" cy="601980"/>
          </a:xfrm>
        </p:spPr>
        <p:txBody>
          <a:bodyPr>
            <a:noAutofit/>
          </a:bodyPr>
          <a:lstStyle/>
          <a:p>
            <a:r>
              <a:rPr lang="en-US" sz="2800" b="1" kern="0" dirty="0" smtClean="0">
                <a:solidFill>
                  <a:srgbClr val="002960"/>
                </a:solidFill>
                <a:latin typeface="Arial"/>
              </a:rPr>
              <a:t> Minimum Necessary Standard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0" y="914400"/>
            <a:ext cx="9144000" cy="76200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0"/>
            <a:ext cx="1828800" cy="820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0765" y="6287013"/>
            <a:ext cx="2022835" cy="546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0" y="6326143"/>
            <a:ext cx="9144000" cy="594852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243364" y="1084851"/>
            <a:ext cx="8748236" cy="3311303"/>
          </a:xfrm>
        </p:spPr>
        <p:txBody>
          <a:bodyPr>
            <a:normAutofit/>
          </a:bodyPr>
          <a:lstStyle/>
          <a:p>
            <a:pPr lvl="1"/>
            <a:endParaRPr lang="en-US" sz="2800" dirty="0"/>
          </a:p>
          <a:p>
            <a:r>
              <a:rPr lang="en-US" sz="2800" dirty="0"/>
              <a:t>You may only access patient information when access is necessary to perform the work your are assigned to do</a:t>
            </a:r>
          </a:p>
          <a:p>
            <a:r>
              <a:rPr lang="en-US" sz="2800" dirty="0"/>
              <a:t>Ask yourself: Are you looking at the record for </a:t>
            </a:r>
            <a:r>
              <a:rPr lang="en-US" sz="2800" i="1" dirty="0"/>
              <a:t>professional</a:t>
            </a:r>
            <a:r>
              <a:rPr lang="en-US" sz="2800" dirty="0"/>
              <a:t> or </a:t>
            </a:r>
            <a:r>
              <a:rPr lang="en-US" sz="2800" i="1" dirty="0"/>
              <a:t>personal</a:t>
            </a:r>
            <a:r>
              <a:rPr lang="en-US" sz="2800" dirty="0"/>
              <a:t> reasons?</a:t>
            </a:r>
          </a:p>
          <a:p>
            <a:pPr lvl="2"/>
            <a:endParaRPr lang="en-US" sz="2800" dirty="0"/>
          </a:p>
          <a:p>
            <a:endParaRPr lang="en-US" sz="2800" dirty="0" smtClean="0"/>
          </a:p>
          <a:p>
            <a:pPr lvl="1"/>
            <a:endParaRPr lang="en-US" sz="2800" dirty="0"/>
          </a:p>
          <a:p>
            <a:pPr lvl="1"/>
            <a:endParaRPr lang="en-US" sz="2800" dirty="0"/>
          </a:p>
          <a:p>
            <a:endParaRPr lang="en-US" sz="2800" dirty="0" smtClean="0"/>
          </a:p>
          <a:p>
            <a:pPr lvl="1"/>
            <a:endParaRPr lang="en-US" sz="2800" dirty="0" smtClean="0"/>
          </a:p>
          <a:p>
            <a:pPr lvl="1"/>
            <a:endParaRPr lang="en-US" sz="2800" dirty="0" smtClean="0"/>
          </a:p>
          <a:p>
            <a:pPr lvl="1"/>
            <a:endParaRPr lang="en-US" sz="2800" dirty="0"/>
          </a:p>
          <a:p>
            <a:endParaRPr lang="en-US" sz="2800" dirty="0"/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220660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364" y="218169"/>
            <a:ext cx="6309835" cy="601980"/>
          </a:xfrm>
        </p:spPr>
        <p:txBody>
          <a:bodyPr>
            <a:noAutofit/>
          </a:bodyPr>
          <a:lstStyle/>
          <a:p>
            <a:r>
              <a:rPr lang="en-US" sz="2800" b="1" kern="0" dirty="0" smtClean="0">
                <a:solidFill>
                  <a:srgbClr val="002960"/>
                </a:solidFill>
                <a:latin typeface="Arial"/>
              </a:rPr>
              <a:t>QI vs Research</a:t>
            </a:r>
            <a:endParaRPr lang="en-US" sz="2800" b="1" i="1" dirty="0"/>
          </a:p>
        </p:txBody>
      </p:sp>
      <p:sp>
        <p:nvSpPr>
          <p:cNvPr id="4" name="Rectangle 3"/>
          <p:cNvSpPr/>
          <p:nvPr/>
        </p:nvSpPr>
        <p:spPr>
          <a:xfrm>
            <a:off x="0" y="914400"/>
            <a:ext cx="9144000" cy="76200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0"/>
            <a:ext cx="1828800" cy="820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0765" y="6287013"/>
            <a:ext cx="2022835" cy="546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0" y="6326143"/>
            <a:ext cx="9144000" cy="594852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243364" y="1295400"/>
            <a:ext cx="8748236" cy="4724400"/>
          </a:xfrm>
        </p:spPr>
        <p:txBody>
          <a:bodyPr>
            <a:normAutofit/>
          </a:bodyPr>
          <a:lstStyle/>
          <a:p>
            <a:r>
              <a:rPr lang="en-US" dirty="0"/>
              <a:t>Different rules, however, patient information must always be fully protected and </a:t>
            </a:r>
            <a:r>
              <a:rPr lang="en-US" dirty="0" smtClean="0"/>
              <a:t>secured, no matter the goal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QI is an activity of Boston Medical Center  - hospital policies must be followed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Research may be a BU or BMC activity – all handling of patient information must be careful and </a:t>
            </a:r>
            <a:r>
              <a:rPr lang="en-US" dirty="0" smtClean="0"/>
              <a:t>secure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Processes for on-boarding and off-boarding</a:t>
            </a:r>
          </a:p>
          <a:p>
            <a:pPr lvl="2"/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0947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364" y="218169"/>
            <a:ext cx="6309835" cy="601980"/>
          </a:xfrm>
        </p:spPr>
        <p:txBody>
          <a:bodyPr>
            <a:noAutofit/>
          </a:bodyPr>
          <a:lstStyle/>
          <a:p>
            <a:r>
              <a:rPr lang="en-US" sz="2800" b="1" kern="0" dirty="0" smtClean="0">
                <a:solidFill>
                  <a:srgbClr val="002960"/>
                </a:solidFill>
                <a:latin typeface="Arial"/>
              </a:rPr>
              <a:t>Use of BMC Patient Information</a:t>
            </a:r>
            <a:endParaRPr lang="en-US" sz="2800" b="1" i="1" dirty="0"/>
          </a:p>
        </p:txBody>
      </p:sp>
      <p:sp>
        <p:nvSpPr>
          <p:cNvPr id="4" name="Rectangle 3"/>
          <p:cNvSpPr/>
          <p:nvPr/>
        </p:nvSpPr>
        <p:spPr>
          <a:xfrm>
            <a:off x="0" y="914400"/>
            <a:ext cx="9144000" cy="76200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0"/>
            <a:ext cx="1828800" cy="820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0765" y="6287013"/>
            <a:ext cx="2022835" cy="546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0" y="6326143"/>
            <a:ext cx="9144000" cy="594852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243364" y="1295400"/>
            <a:ext cx="8748236" cy="4724400"/>
          </a:xfrm>
        </p:spPr>
        <p:txBody>
          <a:bodyPr>
            <a:normAutofit/>
          </a:bodyPr>
          <a:lstStyle/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Treatment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patient</a:t>
            </a:r>
          </a:p>
          <a:p>
            <a:pPr marL="914400" lvl="2" indent="0">
              <a:spcBef>
                <a:spcPts val="0"/>
              </a:spcBef>
              <a:buFontTx/>
              <a:buChar char="•"/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 patient care</a:t>
            </a:r>
          </a:p>
          <a:p>
            <a:pPr marL="914400" lvl="2" indent="0">
              <a:spcBef>
                <a:spcPts val="0"/>
              </a:spcBef>
              <a:buFontTx/>
              <a:buChar char="•"/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Coordination of care</a:t>
            </a:r>
          </a:p>
          <a:p>
            <a:pPr marL="914400" lvl="2" indent="0">
              <a:spcBef>
                <a:spcPts val="0"/>
              </a:spcBef>
              <a:buFontTx/>
              <a:buChar char="•"/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Consultations</a:t>
            </a:r>
          </a:p>
          <a:p>
            <a:pPr marL="914400" lvl="2" indent="0">
              <a:spcBef>
                <a:spcPts val="0"/>
              </a:spcBef>
              <a:buFontTx/>
              <a:buChar char="•"/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Referrals to other health care providers who are actively treating shared patient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sz="2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Payment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healthcare bills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sz="2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Operations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related to healthcare, i.e., QI when approved 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sz="2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when approved by an Institutional Review Board (IRB)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sz="2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Required by law 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(e.g. subpoena, court order, etc.)</a:t>
            </a:r>
          </a:p>
          <a:p>
            <a:pPr lvl="2"/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75173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364" y="218169"/>
            <a:ext cx="6309835" cy="601980"/>
          </a:xfrm>
        </p:spPr>
        <p:txBody>
          <a:bodyPr>
            <a:noAutofit/>
          </a:bodyPr>
          <a:lstStyle/>
          <a:p>
            <a:r>
              <a:rPr lang="en-US" sz="3200" b="1" kern="0" dirty="0" smtClean="0">
                <a:solidFill>
                  <a:srgbClr val="002960"/>
                </a:solidFill>
                <a:latin typeface="Arial"/>
              </a:rPr>
              <a:t>Accessing a Medical Record</a:t>
            </a:r>
            <a:endParaRPr lang="en-US" sz="3200" b="1" i="1" dirty="0"/>
          </a:p>
        </p:txBody>
      </p:sp>
      <p:sp>
        <p:nvSpPr>
          <p:cNvPr id="4" name="Rectangle 3"/>
          <p:cNvSpPr/>
          <p:nvPr/>
        </p:nvSpPr>
        <p:spPr>
          <a:xfrm>
            <a:off x="0" y="914400"/>
            <a:ext cx="9144000" cy="76200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0"/>
            <a:ext cx="1828800" cy="820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0765" y="6287013"/>
            <a:ext cx="2022835" cy="546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0" y="6326143"/>
            <a:ext cx="9144000" cy="594852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3364" y="1418639"/>
            <a:ext cx="842585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You have been given access to various parts of the medical record based on your job duties and responsibilities.</a:t>
            </a:r>
          </a:p>
          <a:p>
            <a:endParaRPr lang="en-US" sz="2800" dirty="0"/>
          </a:p>
          <a:p>
            <a:r>
              <a:rPr lang="en-US" sz="2800" dirty="0"/>
              <a:t>However, you are </a:t>
            </a:r>
            <a:r>
              <a:rPr lang="en-US" sz="2800" u="sng" dirty="0"/>
              <a:t>authorized</a:t>
            </a:r>
            <a:r>
              <a:rPr lang="en-US" sz="2800" dirty="0"/>
              <a:t> to access only those medical records needed to perform your assignments.</a:t>
            </a:r>
          </a:p>
          <a:p>
            <a:endParaRPr lang="en-US" sz="2800" dirty="0"/>
          </a:p>
          <a:p>
            <a:r>
              <a:rPr lang="en-US" sz="2800" dirty="0"/>
              <a:t>You may not access medical records for any other reason, even your own.</a:t>
            </a:r>
          </a:p>
        </p:txBody>
      </p:sp>
    </p:spTree>
    <p:extLst>
      <p:ext uri="{BB962C8B-B14F-4D97-AF65-F5344CB8AC3E}">
        <p14:creationId xmlns:p14="http://schemas.microsoft.com/office/powerpoint/2010/main" val="197895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364" y="218169"/>
            <a:ext cx="6309835" cy="601980"/>
          </a:xfrm>
        </p:spPr>
        <p:txBody>
          <a:bodyPr>
            <a:noAutofit/>
          </a:bodyPr>
          <a:lstStyle/>
          <a:p>
            <a:r>
              <a:rPr lang="en-US" sz="2800" b="1" kern="0" dirty="0" smtClean="0">
                <a:solidFill>
                  <a:srgbClr val="002960"/>
                </a:solidFill>
                <a:latin typeface="Arial"/>
              </a:rPr>
              <a:t>Medical Records Audits</a:t>
            </a:r>
            <a:endParaRPr lang="en-US" sz="2800" b="1" i="1" dirty="0"/>
          </a:p>
        </p:txBody>
      </p:sp>
      <p:sp>
        <p:nvSpPr>
          <p:cNvPr id="4" name="Rectangle 3"/>
          <p:cNvSpPr/>
          <p:nvPr/>
        </p:nvSpPr>
        <p:spPr>
          <a:xfrm>
            <a:off x="0" y="914400"/>
            <a:ext cx="9144000" cy="76200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0"/>
            <a:ext cx="1828800" cy="820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0765" y="6287013"/>
            <a:ext cx="2022835" cy="546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0" y="6326143"/>
            <a:ext cx="9144000" cy="594852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6862" y="1369148"/>
            <a:ext cx="817684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“</a:t>
            </a:r>
            <a:r>
              <a:rPr lang="en-US" sz="2800" dirty="0"/>
              <a:t>FairWarning” shows the date, time and activity of every person who accesses BMC medical records, by recording the person’s name and access ID – his/her “footprint” in the record.</a:t>
            </a:r>
          </a:p>
          <a:p>
            <a:endParaRPr lang="en-US" sz="2800" dirty="0"/>
          </a:p>
          <a:p>
            <a:r>
              <a:rPr lang="en-US" sz="2800" dirty="0"/>
              <a:t>Regularly conducted audits to verify that all employee accesses are for legitimate work-related purposes.  </a:t>
            </a:r>
          </a:p>
          <a:p>
            <a:endParaRPr lang="en-US" sz="2800" dirty="0"/>
          </a:p>
          <a:p>
            <a:r>
              <a:rPr lang="en-US" sz="2800" dirty="0"/>
              <a:t>Result in investigations when a work-related reason for an access can not be determined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95806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364" y="218169"/>
            <a:ext cx="6309835" cy="601980"/>
          </a:xfrm>
        </p:spPr>
        <p:txBody>
          <a:bodyPr>
            <a:noAutofit/>
          </a:bodyPr>
          <a:lstStyle/>
          <a:p>
            <a:r>
              <a:rPr lang="en-US" sz="2800" b="1" kern="0" dirty="0" smtClean="0">
                <a:solidFill>
                  <a:srgbClr val="002960"/>
                </a:solidFill>
                <a:latin typeface="Arial"/>
              </a:rPr>
              <a:t>Consequences of Improper Access</a:t>
            </a:r>
            <a:endParaRPr lang="en-US" sz="2800" b="1" i="1" dirty="0"/>
          </a:p>
        </p:txBody>
      </p:sp>
      <p:sp>
        <p:nvSpPr>
          <p:cNvPr id="4" name="Rectangle 3"/>
          <p:cNvSpPr/>
          <p:nvPr/>
        </p:nvSpPr>
        <p:spPr>
          <a:xfrm>
            <a:off x="0" y="914400"/>
            <a:ext cx="9144000" cy="76200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0"/>
            <a:ext cx="1828800" cy="820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0765" y="6287013"/>
            <a:ext cx="2022835" cy="546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0" y="6326143"/>
            <a:ext cx="9144000" cy="594852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9616" y="1454894"/>
            <a:ext cx="7983415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Individuals who access the medical record improperly will be investigated by Compliance and Human Resources.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If you are found to have accessed the medical record without proper authority, you have violated BMC and BU policy and will be subject to discipline.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Policy </a:t>
            </a:r>
            <a:r>
              <a:rPr lang="en-US" sz="2800" dirty="0"/>
              <a:t>breaches </a:t>
            </a:r>
            <a:r>
              <a:rPr lang="en-US" sz="2800" dirty="0" smtClean="0"/>
              <a:t>at BU or BMC </a:t>
            </a:r>
            <a:r>
              <a:rPr lang="en-US" sz="2800" dirty="0"/>
              <a:t>can result in substantial disciplinary action.</a:t>
            </a:r>
          </a:p>
        </p:txBody>
      </p:sp>
    </p:spTree>
    <p:extLst>
      <p:ext uri="{BB962C8B-B14F-4D97-AF65-F5344CB8AC3E}">
        <p14:creationId xmlns:p14="http://schemas.microsoft.com/office/powerpoint/2010/main" val="80128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blank 2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C7E0FB"/>
      </a:accent1>
      <a:accent2>
        <a:srgbClr val="91B0FF"/>
      </a:accent2>
      <a:accent3>
        <a:srgbClr val="FFFFFF"/>
      </a:accent3>
      <a:accent4>
        <a:srgbClr val="000000"/>
      </a:accent4>
      <a:accent5>
        <a:srgbClr val="E0EDFD"/>
      </a:accent5>
      <a:accent6>
        <a:srgbClr val="839FE7"/>
      </a:accent6>
      <a:hlink>
        <a:srgbClr val="0066CC"/>
      </a:hlink>
      <a:folHlink>
        <a:srgbClr val="002960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FF"/>
        </a:accent1>
        <a:accent2>
          <a:srgbClr val="D0D0D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BCBCBC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839FE7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B4B085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</TotalTime>
  <Words>976</Words>
  <Application>Microsoft Office PowerPoint</Application>
  <PresentationFormat>On-screen Show (4:3)</PresentationFormat>
  <Paragraphs>160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Garamond</vt:lpstr>
      <vt:lpstr>blank</vt:lpstr>
      <vt:lpstr>Office Theme</vt:lpstr>
      <vt:lpstr>Use of BMC Patient Information Privacy &amp; Security</vt:lpstr>
      <vt:lpstr>What Laws Apply</vt:lpstr>
      <vt:lpstr>Guiding Principles</vt:lpstr>
      <vt:lpstr> Minimum Necessary Standard</vt:lpstr>
      <vt:lpstr>QI vs Research</vt:lpstr>
      <vt:lpstr>Use of BMC Patient Information</vt:lpstr>
      <vt:lpstr>Accessing a Medical Record</vt:lpstr>
      <vt:lpstr>Medical Records Audits</vt:lpstr>
      <vt:lpstr>Consequences of Improper Access</vt:lpstr>
      <vt:lpstr>Consequences of Improper Access</vt:lpstr>
      <vt:lpstr>Examples of Improper Access</vt:lpstr>
      <vt:lpstr>Securing Patient Information</vt:lpstr>
      <vt:lpstr>Social Media</vt:lpstr>
      <vt:lpstr>Resources for you</vt:lpstr>
    </vt:vector>
  </TitlesOfParts>
  <Company>Boston Medical Center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QI: The not so new game in town</dc:title>
  <dc:creator>Moses, James</dc:creator>
  <cp:lastModifiedBy>Braxton, Nickie</cp:lastModifiedBy>
  <cp:revision>12</cp:revision>
  <dcterms:created xsi:type="dcterms:W3CDTF">2017-04-27T13:56:53Z</dcterms:created>
  <dcterms:modified xsi:type="dcterms:W3CDTF">2017-04-27T15:42:22Z</dcterms:modified>
</cp:coreProperties>
</file>